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17"/>
  </p:notesMasterIdLst>
  <p:sldIdLst>
    <p:sldId id="8019" r:id="rId3"/>
    <p:sldId id="8020" r:id="rId4"/>
    <p:sldId id="8027" r:id="rId5"/>
    <p:sldId id="8028" r:id="rId6"/>
    <p:sldId id="8029" r:id="rId7"/>
    <p:sldId id="1237" r:id="rId8"/>
    <p:sldId id="7281" r:id="rId9"/>
    <p:sldId id="7957" r:id="rId10"/>
    <p:sldId id="8026" r:id="rId11"/>
    <p:sldId id="8030" r:id="rId12"/>
    <p:sldId id="287" r:id="rId13"/>
    <p:sldId id="1221" r:id="rId14"/>
    <p:sldId id="7930" r:id="rId15"/>
    <p:sldId id="8025"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思蜀" initials="刘思蜀"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97A6"/>
    <a:srgbClr val="D6CACC"/>
    <a:srgbClr val="404040"/>
    <a:srgbClr val="EEEEEC"/>
    <a:srgbClr val="F6E2E2"/>
    <a:srgbClr val="A1B8D3"/>
    <a:srgbClr val="85A299"/>
    <a:srgbClr val="D50D1A"/>
    <a:srgbClr val="FFFFFF"/>
    <a:srgbClr val="C949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14" d="100"/>
          <a:sy n="114" d="100"/>
        </p:scale>
        <p:origin x="186" y="10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8AEB4565-5B56-4846-B7AD-60E8BAEC42D1}" type="datetimeFigureOut">
              <a:rPr lang="zh-CN" altLang="en-US" smtClean="0"/>
              <a:t>2021/11/2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E8B4852B-59F3-4614-93D4-C3C1ABB5343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B4852B-59F3-4614-93D4-C3C1ABB53435}" type="slidenum">
              <a:rPr lang="zh-CN" altLang="en-US" smtClean="0"/>
              <a:t>13</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0" y="0"/>
            <a:ext cx="6832600" cy="3962910"/>
          </a:xfrm>
          <a:custGeom>
            <a:avLst/>
            <a:gdLst>
              <a:gd name="connsiteX0" fmla="*/ 3609563 w 6832600"/>
              <a:gd name="connsiteY0" fmla="*/ 0 h 3962910"/>
              <a:gd name="connsiteX1" fmla="*/ 6832600 w 6832600"/>
              <a:gd name="connsiteY1" fmla="*/ 0 h 3962910"/>
              <a:gd name="connsiteX2" fmla="*/ 0 w 6832600"/>
              <a:gd name="connsiteY2" fmla="*/ 3962910 h 3962910"/>
              <a:gd name="connsiteX3" fmla="*/ 0 w 6832600"/>
              <a:gd name="connsiteY3" fmla="*/ 2093547 h 3962910"/>
            </a:gdLst>
            <a:ahLst/>
            <a:cxnLst>
              <a:cxn ang="0">
                <a:pos x="connsiteX0" y="connsiteY0"/>
              </a:cxn>
              <a:cxn ang="0">
                <a:pos x="connsiteX1" y="connsiteY1"/>
              </a:cxn>
              <a:cxn ang="0">
                <a:pos x="connsiteX2" y="connsiteY2"/>
              </a:cxn>
              <a:cxn ang="0">
                <a:pos x="connsiteX3" y="connsiteY3"/>
              </a:cxn>
            </a:cxnLst>
            <a:rect l="l" t="t" r="r" b="b"/>
            <a:pathLst>
              <a:path w="6832600" h="3962910">
                <a:moveTo>
                  <a:pt x="3609563" y="0"/>
                </a:moveTo>
                <a:lnTo>
                  <a:pt x="6832600" y="0"/>
                </a:lnTo>
                <a:lnTo>
                  <a:pt x="0" y="3962910"/>
                </a:lnTo>
                <a:lnTo>
                  <a:pt x="0" y="2093547"/>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그래픽 4"/>
          <p:cNvPicPr>
            <a:picLocks noChangeAspect="1"/>
          </p:cNvPicPr>
          <p:nvPr userDrawn="1"/>
        </p:nvPicPr>
        <p:blipFill>
          <a:blip r:embed="rId2" cstate="screen">
            <a:extLst>
              <a:ext uri="{96DAC541-7B7A-43D3-8B79-37D633B846F1}">
                <asvg:svgBlip xmlns:asvg="http://schemas.microsoft.com/office/drawing/2016/SVG/main" r:embed="rId3"/>
              </a:ext>
            </a:extLst>
          </a:blip>
          <a:stretch>
            <a:fillRect/>
          </a:stretch>
        </p:blipFill>
        <p:spPr>
          <a:xfrm>
            <a:off x="1" y="0"/>
            <a:ext cx="1384995" cy="596900"/>
          </a:xfrm>
          <a:prstGeom prst="rect">
            <a:avLst/>
          </a:prstGeom>
        </p:spPr>
      </p:pic>
      <p:sp>
        <p:nvSpPr>
          <p:cNvPr id="3" name="자유형: 도형 5"/>
          <p:cNvSpPr/>
          <p:nvPr userDrawn="1"/>
        </p:nvSpPr>
        <p:spPr>
          <a:xfrm>
            <a:off x="10043886" y="6483725"/>
            <a:ext cx="2148114" cy="376862"/>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chemeClr val="accent4"/>
          </a:solidFill>
          <a:ln w="8483" cap="flat">
            <a:noFill/>
            <a:prstDash val="solid"/>
            <a:miter/>
          </a:ln>
        </p:spPr>
        <p:txBody>
          <a:bodyPr rtlCol="0" anchor="ctr"/>
          <a:lstStyle/>
          <a:p>
            <a:endParaRPr lang="ko-KR"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日期占位符 6"/>
          <p:cNvSpPr>
            <a:spLocks noGrp="1"/>
          </p:cNvSpPr>
          <p:nvPr>
            <p:ph type="dt" sz="half" idx="10"/>
          </p:nvPr>
        </p:nvSpPr>
        <p:spPr/>
        <p:txBody>
          <a:bodyPr/>
          <a:lstStyle/>
          <a:p>
            <a:fld id="{AB375D80-B39C-44CA-916C-E85560A22D25}" type="datetimeFigureOut">
              <a:rPr lang="zh-CN" altLang="en-US" smtClean="0"/>
              <a:t>2021/11/2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AB375D80-B39C-44CA-916C-E85560A22D25}" type="datetimeFigureOut">
              <a:rPr lang="zh-CN" altLang="en-US" smtClean="0"/>
              <a:t>2021/11/2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375D80-B39C-44CA-916C-E85560A22D25}" type="datetimeFigureOut">
              <a:rPr lang="zh-CN" altLang="en-US" smtClean="0"/>
              <a:t>2021/11/2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fld id="{AB375D80-B39C-44CA-916C-E85560A22D25}" type="datetimeFigureOut">
              <a:rPr lang="zh-CN" altLang="en-US" smtClean="0"/>
              <a:t>2021/11/2</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fld id="{AFDE240A-FBEE-4054-9D61-4A077F67D1D8}" type="slidenum">
              <a:rPr lang="zh-CN" altLang="en-US" smtClean="0"/>
              <a:t>‹#›</a:t>
            </a:fld>
            <a:endParaRPr lang="zh-CN" altLang="en-US" dirty="0"/>
          </a:p>
        </p:txBody>
      </p:sp>
      <p:pic>
        <p:nvPicPr>
          <p:cNvPr id="2" name="그래픽 4"/>
          <p:cNvPicPr>
            <a:picLocks noChangeAspect="1"/>
          </p:cNvPicPr>
          <p:nvPr userDrawn="1"/>
        </p:nvPicPr>
        <p:blipFill>
          <a:blip r:embed="rId19" cstate="screen">
            <a:extLst>
              <a:ext uri="{96DAC541-7B7A-43D3-8B79-37D633B846F1}">
                <asvg:svgBlip xmlns:asvg="http://schemas.microsoft.com/office/drawing/2016/SVG/main" r:embed="rId20"/>
              </a:ext>
            </a:extLst>
          </a:blip>
          <a:stretch>
            <a:fillRect/>
          </a:stretch>
        </p:blipFill>
        <p:spPr>
          <a:xfrm>
            <a:off x="1" y="0"/>
            <a:ext cx="1384995" cy="596900"/>
          </a:xfrm>
          <a:prstGeom prst="rect">
            <a:avLst/>
          </a:prstGeom>
        </p:spPr>
      </p:pic>
      <p:sp>
        <p:nvSpPr>
          <p:cNvPr id="3" name="자유형: 도형 5"/>
          <p:cNvSpPr/>
          <p:nvPr userDrawn="1"/>
        </p:nvSpPr>
        <p:spPr>
          <a:xfrm>
            <a:off x="10043886" y="6483725"/>
            <a:ext cx="2148114" cy="376862"/>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rgbClr val="D6CACC"/>
          </a:solidFill>
          <a:ln w="8483" cap="flat">
            <a:noFill/>
            <a:prstDash val="solid"/>
            <a:miter/>
          </a:ln>
        </p:spPr>
        <p:txBody>
          <a:bodyPr rtlCol="0" anchor="ctr"/>
          <a:lstStyle/>
          <a:p>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flipH="1">
            <a:off x="0" y="0"/>
            <a:ext cx="7546975" cy="3087370"/>
          </a:xfrm>
          <a:prstGeom prst="rect">
            <a:avLst/>
          </a:prstGeom>
        </p:spPr>
      </p:pic>
      <p:pic>
        <p:nvPicPr>
          <p:cNvPr id="4" name="그래픽 5"/>
          <p:cNvPicPr>
            <a:picLocks noChangeAspect="1"/>
          </p:cNvPicPr>
          <p:nvPr/>
        </p:nvPicPr>
        <p:blipFill>
          <a:blip r:embed="rId5" cstate="screen">
            <a:extLst>
              <a:ext uri="{96DAC541-7B7A-43D3-8B79-37D633B846F1}">
                <asvg:svgBlip xmlns:asvg="http://schemas.microsoft.com/office/drawing/2016/SVG/main" r:embed="rId6"/>
              </a:ext>
            </a:extLst>
          </a:blip>
          <a:stretch>
            <a:fillRect/>
          </a:stretch>
        </p:blipFill>
        <p:spPr>
          <a:xfrm flipH="1">
            <a:off x="6666557" y="5614925"/>
            <a:ext cx="5525442" cy="1243075"/>
          </a:xfrm>
          <a:prstGeom prst="rect">
            <a:avLst/>
          </a:prstGeom>
        </p:spPr>
      </p:pic>
      <p:pic>
        <p:nvPicPr>
          <p:cNvPr id="5"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H="1" flipV="1">
            <a:off x="11131743" y="2048307"/>
            <a:ext cx="1060257" cy="2055359"/>
          </a:xfrm>
          <a:prstGeom prst="rect">
            <a:avLst/>
          </a:prstGeom>
        </p:spPr>
      </p:pic>
      <p:pic>
        <p:nvPicPr>
          <p:cNvPr id="7" name="그래픽 8"/>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2537460" y="1177290"/>
            <a:ext cx="358140" cy="392430"/>
          </a:xfrm>
          <a:prstGeom prst="rect">
            <a:avLst/>
          </a:prstGeom>
        </p:spPr>
      </p:pic>
      <p:pic>
        <p:nvPicPr>
          <p:cNvPr id="8" name="그래픽 10"/>
          <p:cNvPicPr>
            <a:picLocks noChangeAspect="1"/>
          </p:cNvPicPr>
          <p:nvPr/>
        </p:nvPicPr>
        <p:blipFill>
          <a:blip r:embed="rId11" cstate="screen">
            <a:extLst>
              <a:ext uri="{96DAC541-7B7A-43D3-8B79-37D633B846F1}">
                <asvg:svgBlip xmlns:asvg="http://schemas.microsoft.com/office/drawing/2016/SVG/main" r:embed="rId12"/>
              </a:ext>
            </a:extLst>
          </a:blip>
          <a:stretch>
            <a:fillRect/>
          </a:stretch>
        </p:blipFill>
        <p:spPr>
          <a:xfrm>
            <a:off x="827313" y="3198495"/>
            <a:ext cx="219075" cy="219075"/>
          </a:xfrm>
          <a:prstGeom prst="rect">
            <a:avLst/>
          </a:prstGeom>
        </p:spPr>
      </p:pic>
      <p:pic>
        <p:nvPicPr>
          <p:cNvPr id="9" name="그래픽 13"/>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11131477" y="5435408"/>
            <a:ext cx="443497" cy="443497"/>
          </a:xfrm>
          <a:prstGeom prst="rect">
            <a:avLst/>
          </a:prstGeom>
        </p:spPr>
      </p:pic>
      <p:sp>
        <p:nvSpPr>
          <p:cNvPr id="12" name="圆角矩形 11"/>
          <p:cNvSpPr/>
          <p:nvPr/>
        </p:nvSpPr>
        <p:spPr>
          <a:xfrm>
            <a:off x="5148722" y="4736744"/>
            <a:ext cx="2398253" cy="543339"/>
          </a:xfrm>
          <a:prstGeom prst="round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313544" y="4824289"/>
            <a:ext cx="2067339" cy="369332"/>
          </a:xfrm>
          <a:prstGeom prst="rect">
            <a:avLst/>
          </a:prstGeom>
          <a:noFill/>
        </p:spPr>
        <p:txBody>
          <a:bodyPr wrap="square" rtlCol="0">
            <a:spAutoFit/>
          </a:bodyPr>
          <a:lstStyle/>
          <a:p>
            <a:pPr algn="dist"/>
            <a:r>
              <a:rPr kumimoji="1" lang="zh-CN" altLang="en-US" dirty="0">
                <a:solidFill>
                  <a:schemeClr val="bg1"/>
                </a:solidFill>
                <a:cs typeface="+mn-ea"/>
                <a:sym typeface="+mn-lt"/>
              </a:rPr>
              <a:t>汇报人：</a:t>
            </a:r>
            <a:r>
              <a:rPr kumimoji="1" lang="en-US" altLang="zh-CN" dirty="0">
                <a:solidFill>
                  <a:schemeClr val="bg1"/>
                </a:solidFill>
                <a:cs typeface="+mn-ea"/>
                <a:sym typeface="+mn-lt"/>
              </a:rPr>
              <a:t>G013 </a:t>
            </a:r>
            <a:endParaRPr kumimoji="1" lang="zh-CN" altLang="en-US" dirty="0">
              <a:solidFill>
                <a:schemeClr val="bg1"/>
              </a:solidFill>
              <a:cs typeface="+mn-ea"/>
              <a:sym typeface="+mn-lt"/>
            </a:endParaRPr>
          </a:p>
        </p:txBody>
      </p:sp>
      <p:sp>
        <p:nvSpPr>
          <p:cNvPr id="15" name="文本框 14"/>
          <p:cNvSpPr txBox="1"/>
          <p:nvPr/>
        </p:nvSpPr>
        <p:spPr>
          <a:xfrm>
            <a:off x="1797269" y="2310765"/>
            <a:ext cx="9050139" cy="1107996"/>
          </a:xfrm>
          <a:prstGeom prst="rect">
            <a:avLst/>
          </a:prstGeom>
          <a:noFill/>
        </p:spPr>
        <p:txBody>
          <a:bodyPr wrap="square" rtlCol="0">
            <a:spAutoFit/>
          </a:bodyPr>
          <a:lstStyle/>
          <a:p>
            <a:pPr algn="dist"/>
            <a:r>
              <a:rPr kumimoji="1" lang="en-US" altLang="zh-CN" sz="6600" dirty="0">
                <a:solidFill>
                  <a:schemeClr val="tx1">
                    <a:lumMod val="75000"/>
                    <a:lumOff val="25000"/>
                  </a:schemeClr>
                </a:solidFill>
                <a:cs typeface="+mn-ea"/>
                <a:sym typeface="+mn-lt"/>
              </a:rPr>
              <a:t>G013-</a:t>
            </a:r>
            <a:r>
              <a:rPr kumimoji="1" lang="zh-CN" altLang="en-US" sz="6600" dirty="0">
                <a:solidFill>
                  <a:schemeClr val="tx1">
                    <a:lumMod val="75000"/>
                    <a:lumOff val="25000"/>
                  </a:schemeClr>
                </a:solidFill>
                <a:cs typeface="+mn-ea"/>
                <a:sym typeface="+mn-lt"/>
              </a:rPr>
              <a:t>软件需求规格说明</a:t>
            </a:r>
          </a:p>
        </p:txBody>
      </p:sp>
      <p:sp>
        <p:nvSpPr>
          <p:cNvPr id="16" name="文本框 15"/>
          <p:cNvSpPr txBox="1"/>
          <p:nvPr/>
        </p:nvSpPr>
        <p:spPr>
          <a:xfrm>
            <a:off x="1850052" y="3653594"/>
            <a:ext cx="8997356" cy="1064907"/>
          </a:xfrm>
          <a:prstGeom prst="rect">
            <a:avLst/>
          </a:prstGeom>
          <a:noFill/>
        </p:spPr>
        <p:txBody>
          <a:bodyPr wrap="square" rtlCol="0">
            <a:spAutoFit/>
          </a:bodyPr>
          <a:lstStyle/>
          <a:p>
            <a:pPr algn="ctr">
              <a:lnSpc>
                <a:spcPct val="140000"/>
              </a:lnSpc>
            </a:pPr>
            <a:r>
              <a:rPr lang="en-GB" altLang="zh-CN" sz="1200" dirty="0">
                <a:solidFill>
                  <a:srgbClr val="87888B"/>
                </a:solidFill>
                <a:cs typeface="+mn-ea"/>
                <a:sym typeface="+mn-lt"/>
              </a:rPr>
              <a:t>click here to enter text descriptions such as content introduction, data statistics, event analysis, summary and overview related to this subtitle or </a:t>
            </a:r>
            <a:r>
              <a:rPr lang="en-GB" altLang="zh-CN" sz="1200" dirty="0" err="1">
                <a:solidFill>
                  <a:srgbClr val="87888B"/>
                </a:solidFill>
                <a:cs typeface="+mn-ea"/>
                <a:sym typeface="+mn-lt"/>
              </a:rPr>
              <a:t>graph.click</a:t>
            </a:r>
            <a:r>
              <a:rPr lang="en-GB" altLang="zh-CN" sz="1200" dirty="0">
                <a:solidFill>
                  <a:srgbClr val="87888B"/>
                </a:solidFill>
                <a:cs typeface="+mn-ea"/>
                <a:sym typeface="+mn-lt"/>
              </a:rPr>
              <a:t> here to enter text descriptions such as content introduction, data statistics, event analysis, summary and overview related to this subtitle or graph.</a:t>
            </a:r>
          </a:p>
          <a:p>
            <a:pPr algn="ctr">
              <a:lnSpc>
                <a:spcPct val="120000"/>
              </a:lnSpc>
            </a:pPr>
            <a:endParaRPr lang="en-GB" altLang="zh-CN" sz="1200" dirty="0">
              <a:solidFill>
                <a:srgbClr val="87888B"/>
              </a:solidFill>
              <a:cs typeface="+mn-ea"/>
              <a:sym typeface="+mn-lt"/>
            </a:endParaRPr>
          </a:p>
        </p:txBody>
      </p:sp>
      <p:pic>
        <p:nvPicPr>
          <p:cNvPr id="17"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V="1">
            <a:off x="0" y="4966335"/>
            <a:ext cx="824865" cy="1598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2945F-3085-4A96-AD0B-118B4129F043}"/>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41B3D9D5-5343-441F-BB25-876053973157}"/>
              </a:ext>
            </a:extLst>
          </p:cNvPr>
          <p:cNvPicPr>
            <a:picLocks noChangeAspect="1"/>
          </p:cNvPicPr>
          <p:nvPr/>
        </p:nvPicPr>
        <p:blipFill>
          <a:blip r:embed="rId2"/>
          <a:stretch>
            <a:fillRect/>
          </a:stretch>
        </p:blipFill>
        <p:spPr>
          <a:xfrm>
            <a:off x="2564760" y="499145"/>
            <a:ext cx="2636869" cy="5859709"/>
          </a:xfrm>
          <a:prstGeom prst="rect">
            <a:avLst/>
          </a:prstGeom>
        </p:spPr>
      </p:pic>
      <p:pic>
        <p:nvPicPr>
          <p:cNvPr id="4" name="图片 3">
            <a:extLst>
              <a:ext uri="{FF2B5EF4-FFF2-40B4-BE49-F238E27FC236}">
                <a16:creationId xmlns:a16="http://schemas.microsoft.com/office/drawing/2014/main" id="{F7CB2EFA-41C8-4D8C-A65B-E908BBB947FE}"/>
              </a:ext>
            </a:extLst>
          </p:cNvPr>
          <p:cNvPicPr>
            <a:picLocks noChangeAspect="1"/>
          </p:cNvPicPr>
          <p:nvPr/>
        </p:nvPicPr>
        <p:blipFill>
          <a:blip r:embed="rId3"/>
          <a:stretch>
            <a:fillRect/>
          </a:stretch>
        </p:blipFill>
        <p:spPr>
          <a:xfrm>
            <a:off x="6520890" y="499145"/>
            <a:ext cx="2636870" cy="5859711"/>
          </a:xfrm>
          <a:prstGeom prst="rect">
            <a:avLst/>
          </a:prstGeom>
        </p:spPr>
      </p:pic>
    </p:spTree>
    <p:extLst>
      <p:ext uri="{BB962C8B-B14F-4D97-AF65-F5344CB8AC3E}">
        <p14:creationId xmlns:p14="http://schemas.microsoft.com/office/powerpoint/2010/main" val="101022824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600134" y="1685904"/>
            <a:ext cx="9501015" cy="830997"/>
            <a:chOff x="1399474" y="2016104"/>
            <a:chExt cx="9501015" cy="830997"/>
          </a:xfrm>
        </p:grpSpPr>
        <p:sp>
          <p:nvSpPr>
            <p:cNvPr id="12" name="矩形 11"/>
            <p:cNvSpPr/>
            <p:nvPr/>
          </p:nvSpPr>
          <p:spPr>
            <a:xfrm>
              <a:off x="1399474" y="2016104"/>
              <a:ext cx="3375726" cy="830997"/>
            </a:xfrm>
            <a:prstGeom prst="rect">
              <a:avLst/>
            </a:prstGeom>
          </p:spPr>
          <p:txBody>
            <a:bodyPr wrap="square">
              <a:spAutoFit/>
            </a:bodyPr>
            <a:lstStyle/>
            <a:p>
              <a:pPr defTabSz="914400" fontAlgn="base">
                <a:spcBef>
                  <a:spcPct val="0"/>
                </a:spcBef>
                <a:spcAft>
                  <a:spcPct val="0"/>
                </a:spcAft>
                <a:defRPr/>
              </a:pPr>
              <a:r>
                <a:rPr lang="zh-CN" altLang="en-US" sz="2400" kern="0" dirty="0">
                  <a:ln w="3175">
                    <a:noFill/>
                  </a:ln>
                  <a:solidFill>
                    <a:schemeClr val="tx1">
                      <a:lumMod val="85000"/>
                      <a:lumOff val="15000"/>
                    </a:schemeClr>
                  </a:solidFill>
                  <a:cs typeface="+mn-ea"/>
                  <a:sym typeface="+mn-lt"/>
                </a:rPr>
                <a:t>使用了</a:t>
              </a:r>
              <a:r>
                <a:rPr lang="en-US" altLang="zh-CN" sz="2400" kern="0" dirty="0">
                  <a:ln w="3175">
                    <a:noFill/>
                  </a:ln>
                  <a:solidFill>
                    <a:schemeClr val="tx1">
                      <a:lumMod val="85000"/>
                      <a:lumOff val="15000"/>
                    </a:schemeClr>
                  </a:solidFill>
                  <a:cs typeface="+mn-ea"/>
                  <a:sym typeface="+mn-lt"/>
                </a:rPr>
                <a:t>GitHub</a:t>
              </a:r>
              <a:r>
                <a:rPr lang="zh-CN" altLang="en-US" sz="2400" kern="0" dirty="0">
                  <a:ln w="3175">
                    <a:noFill/>
                  </a:ln>
                  <a:solidFill>
                    <a:schemeClr val="tx1">
                      <a:lumMod val="85000"/>
                      <a:lumOff val="15000"/>
                    </a:schemeClr>
                  </a:solidFill>
                  <a:cs typeface="+mn-ea"/>
                  <a:sym typeface="+mn-lt"/>
                </a:rPr>
                <a:t>进行配置管理</a:t>
              </a:r>
              <a:endParaRPr lang="en-US" altLang="zh-CN" sz="2400" kern="0" dirty="0">
                <a:ln w="12700" cap="flat">
                  <a:noFill/>
                  <a:miter lim="800000"/>
                </a:ln>
                <a:solidFill>
                  <a:schemeClr val="tx1">
                    <a:lumMod val="85000"/>
                    <a:lumOff val="15000"/>
                  </a:schemeClr>
                </a:solidFill>
                <a:cs typeface="+mn-ea"/>
                <a:sym typeface="+mn-lt"/>
              </a:endParaRPr>
            </a:p>
          </p:txBody>
        </p:sp>
        <p:sp>
          <p:nvSpPr>
            <p:cNvPr id="13" name="PA-10223"/>
            <p:cNvSpPr/>
            <p:nvPr>
              <p:custDataLst>
                <p:tags r:id="rId1"/>
              </p:custDataLst>
            </p:nvPr>
          </p:nvSpPr>
          <p:spPr>
            <a:xfrm>
              <a:off x="4828873" y="2119551"/>
              <a:ext cx="6071616" cy="616836"/>
            </a:xfrm>
            <a:prstGeom prst="rect">
              <a:avLst/>
            </a:prstGeom>
            <a:noFill/>
          </p:spPr>
          <p:txBody>
            <a:bodyPr wrap="square">
              <a:spAutoFit/>
            </a:bodyPr>
            <a:lstStyle/>
            <a:p>
              <a:pPr>
                <a:lnSpc>
                  <a:spcPct val="150000"/>
                </a:lnSpc>
              </a:pPr>
              <a:r>
                <a:rPr kumimoji="1" lang="zh-CN" altLang="en-US" sz="1200" b="1" dirty="0">
                  <a:solidFill>
                    <a:srgbClr val="9B97A6"/>
                  </a:solidFill>
                  <a:cs typeface="+mn-ea"/>
                  <a:sym typeface="+mn-lt"/>
                </a:rPr>
                <a:t>主要通过</a:t>
              </a:r>
              <a:r>
                <a:rPr kumimoji="1" lang="en-US" altLang="zh-CN" sz="1200" b="1" dirty="0" err="1">
                  <a:solidFill>
                    <a:srgbClr val="9B97A6"/>
                  </a:solidFill>
                  <a:cs typeface="+mn-ea"/>
                  <a:sym typeface="+mn-lt"/>
                </a:rPr>
                <a:t>github</a:t>
              </a:r>
              <a:r>
                <a:rPr kumimoji="1" lang="zh-CN" altLang="en-US" sz="1200" b="1" dirty="0">
                  <a:solidFill>
                    <a:srgbClr val="9B97A6"/>
                  </a:solidFill>
                  <a:cs typeface="+mn-ea"/>
                  <a:sym typeface="+mn-lt"/>
                </a:rPr>
                <a:t>网址进行项目版本管理。</a:t>
              </a:r>
              <a:endParaRPr kumimoji="1" lang="en-US" altLang="zh-CN" sz="1200" b="1" dirty="0">
                <a:solidFill>
                  <a:srgbClr val="9B97A6"/>
                </a:solidFill>
                <a:cs typeface="+mn-ea"/>
                <a:sym typeface="+mn-lt"/>
              </a:endParaRPr>
            </a:p>
            <a:p>
              <a:pPr>
                <a:lnSpc>
                  <a:spcPct val="150000"/>
                </a:lnSpc>
              </a:pPr>
              <a:r>
                <a:rPr kumimoji="1" lang="zh-CN" altLang="en-US" sz="1200" b="1" dirty="0">
                  <a:solidFill>
                    <a:srgbClr val="9B97A6"/>
                  </a:solidFill>
                  <a:cs typeface="+mn-ea"/>
                  <a:sym typeface="+mn-lt"/>
                </a:rPr>
                <a:t>与</a:t>
              </a:r>
              <a:r>
                <a:rPr kumimoji="1" lang="en-US" altLang="zh-CN" sz="1200" b="1" dirty="0" err="1">
                  <a:solidFill>
                    <a:srgbClr val="9B97A6"/>
                  </a:solidFill>
                  <a:cs typeface="+mn-ea"/>
                  <a:sym typeface="+mn-lt"/>
                </a:rPr>
                <a:t>chorme</a:t>
              </a:r>
              <a:r>
                <a:rPr kumimoji="1" lang="zh-CN" altLang="en-US" sz="1200" b="1" dirty="0">
                  <a:solidFill>
                    <a:srgbClr val="9B97A6"/>
                  </a:solidFill>
                  <a:cs typeface="+mn-ea"/>
                  <a:sym typeface="+mn-lt"/>
                </a:rPr>
                <a:t>的</a:t>
              </a:r>
              <a:r>
                <a:rPr kumimoji="1" lang="en-US" altLang="zh-CN" sz="1200" b="1" dirty="0" err="1">
                  <a:solidFill>
                    <a:srgbClr val="9B97A6"/>
                  </a:solidFill>
                  <a:cs typeface="+mn-ea"/>
                  <a:sym typeface="+mn-lt"/>
                </a:rPr>
                <a:t>ziphub</a:t>
              </a:r>
              <a:r>
                <a:rPr kumimoji="1" lang="en-US" altLang="zh-CN" sz="1200" b="1" dirty="0">
                  <a:solidFill>
                    <a:srgbClr val="9B97A6"/>
                  </a:solidFill>
                  <a:cs typeface="+mn-ea"/>
                  <a:sym typeface="+mn-lt"/>
                </a:rPr>
                <a:t> for </a:t>
              </a:r>
              <a:r>
                <a:rPr kumimoji="1" lang="en-US" altLang="zh-CN" sz="1200" b="1" dirty="0" err="1">
                  <a:solidFill>
                    <a:srgbClr val="9B97A6"/>
                  </a:solidFill>
                  <a:cs typeface="+mn-ea"/>
                  <a:sym typeface="+mn-lt"/>
                </a:rPr>
                <a:t>github</a:t>
              </a:r>
              <a:r>
                <a:rPr kumimoji="1" lang="zh-CN" altLang="en-US" sz="1200" b="1" dirty="0">
                  <a:solidFill>
                    <a:srgbClr val="9B97A6"/>
                  </a:solidFill>
                  <a:cs typeface="+mn-ea"/>
                  <a:sym typeface="+mn-lt"/>
                </a:rPr>
                <a:t>插件进行版本的配置和下载</a:t>
              </a:r>
              <a:endParaRPr kumimoji="1" lang="en-US" altLang="zh-CN" sz="1200" b="1" dirty="0">
                <a:solidFill>
                  <a:srgbClr val="9B97A6"/>
                </a:solidFill>
                <a:cs typeface="+mn-ea"/>
                <a:sym typeface="+mn-lt"/>
              </a:endParaRPr>
            </a:p>
          </p:txBody>
        </p:sp>
      </p:grpSp>
      <p:grpSp>
        <p:nvGrpSpPr>
          <p:cNvPr id="50" name="组合 49"/>
          <p:cNvGrpSpPr/>
          <p:nvPr/>
        </p:nvGrpSpPr>
        <p:grpSpPr>
          <a:xfrm>
            <a:off x="1441909" y="3138805"/>
            <a:ext cx="2281583" cy="2520000"/>
            <a:chOff x="1263474" y="3429000"/>
            <a:chExt cx="2281583" cy="2520000"/>
          </a:xfrm>
        </p:grpSpPr>
        <p:sp>
          <p:nvSpPr>
            <p:cNvPr id="51" name="矩形 50"/>
            <p:cNvSpPr/>
            <p:nvPr/>
          </p:nvSpPr>
          <p:spPr>
            <a:xfrm>
              <a:off x="1319962" y="3429000"/>
              <a:ext cx="2225095" cy="2520000"/>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52" name="组合 51"/>
            <p:cNvGrpSpPr/>
            <p:nvPr/>
          </p:nvGrpSpPr>
          <p:grpSpPr>
            <a:xfrm>
              <a:off x="1263474" y="3973997"/>
              <a:ext cx="2281583" cy="1295868"/>
              <a:chOff x="1483769" y="2046644"/>
              <a:chExt cx="2281583" cy="1295868"/>
            </a:xfrm>
          </p:grpSpPr>
          <p:sp>
            <p:nvSpPr>
              <p:cNvPr id="53" name="矩形 52"/>
              <p:cNvSpPr/>
              <p:nvPr/>
            </p:nvSpPr>
            <p:spPr>
              <a:xfrm>
                <a:off x="1483769" y="2046644"/>
                <a:ext cx="2225095" cy="129586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b="1" i="1" kern="0" dirty="0">
                    <a:ln w="12700" cap="flat">
                      <a:noFill/>
                      <a:miter lim="800000"/>
                    </a:ln>
                    <a:solidFill>
                      <a:schemeClr val="bg1"/>
                    </a:solidFill>
                    <a:cs typeface="+mn-ea"/>
                    <a:sym typeface="+mn-lt"/>
                  </a:rPr>
                  <a:t>通过</a:t>
                </a:r>
                <a:r>
                  <a:rPr lang="en-US" altLang="zh-CN" b="1" i="1" kern="0" dirty="0">
                    <a:ln w="12700" cap="flat">
                      <a:noFill/>
                      <a:miter lim="800000"/>
                    </a:ln>
                    <a:solidFill>
                      <a:schemeClr val="bg1"/>
                    </a:solidFill>
                    <a:cs typeface="+mn-ea"/>
                    <a:sym typeface="+mn-lt"/>
                  </a:rPr>
                  <a:t>GitHub</a:t>
                </a:r>
              </a:p>
              <a:p>
                <a:pPr algn="ctr" defTabSz="914400" fontAlgn="base">
                  <a:lnSpc>
                    <a:spcPct val="150000"/>
                  </a:lnSpc>
                  <a:spcBef>
                    <a:spcPct val="0"/>
                  </a:spcBef>
                  <a:spcAft>
                    <a:spcPct val="0"/>
                  </a:spcAft>
                  <a:defRPr/>
                </a:pPr>
                <a:r>
                  <a:rPr lang="zh-CN" altLang="en-US" b="1" i="1" kern="0" dirty="0">
                    <a:ln w="12700" cap="flat">
                      <a:noFill/>
                      <a:miter lim="800000"/>
                    </a:ln>
                    <a:solidFill>
                      <a:schemeClr val="bg1"/>
                    </a:solidFill>
                    <a:cs typeface="+mn-ea"/>
                    <a:sym typeface="+mn-lt"/>
                  </a:rPr>
                  <a:t>建立</a:t>
                </a:r>
                <a:r>
                  <a:rPr lang="en-US" altLang="zh-CN" b="1" i="1" kern="0" dirty="0">
                    <a:ln w="12700" cap="flat">
                      <a:noFill/>
                      <a:miter lim="800000"/>
                    </a:ln>
                    <a:solidFill>
                      <a:schemeClr val="bg1"/>
                    </a:solidFill>
                    <a:cs typeface="+mn-ea"/>
                    <a:sym typeface="+mn-lt"/>
                  </a:rPr>
                  <a:t>ZUCC-MUSICDREAM</a:t>
                </a:r>
              </a:p>
            </p:txBody>
          </p:sp>
          <p:sp>
            <p:nvSpPr>
              <p:cNvPr id="54" name="文本框 53"/>
              <p:cNvSpPr txBox="1"/>
              <p:nvPr/>
            </p:nvSpPr>
            <p:spPr>
              <a:xfrm>
                <a:off x="1540257" y="2834716"/>
                <a:ext cx="2225095" cy="299313"/>
              </a:xfrm>
              <a:prstGeom prst="rect">
                <a:avLst/>
              </a:prstGeom>
              <a:noFill/>
            </p:spPr>
            <p:txBody>
              <a:bodyPr wrap="square" rtlCol="0">
                <a:spAutoFit/>
              </a:bodyPr>
              <a:lstStyle/>
              <a:p>
                <a:pPr algn="ctr">
                  <a:lnSpc>
                    <a:spcPct val="150000"/>
                  </a:lnSpc>
                </a:pPr>
                <a:endParaRPr kumimoji="1" lang="en-GB" altLang="zh-CN" sz="1000" dirty="0">
                  <a:solidFill>
                    <a:schemeClr val="bg1"/>
                  </a:solidFill>
                  <a:cs typeface="+mn-ea"/>
                  <a:sym typeface="+mn-lt"/>
                </a:endParaRPr>
              </a:p>
            </p:txBody>
          </p:sp>
        </p:grpSp>
        <p:sp>
          <p:nvSpPr>
            <p:cNvPr id="56" name="矩形 55"/>
            <p:cNvSpPr/>
            <p:nvPr/>
          </p:nvSpPr>
          <p:spPr>
            <a:xfrm>
              <a:off x="1308491" y="3745566"/>
              <a:ext cx="2225095" cy="464871"/>
            </a:xfrm>
            <a:prstGeom prst="rect">
              <a:avLst/>
            </a:prstGeom>
          </p:spPr>
          <p:txBody>
            <a:bodyPr wrap="square">
              <a:spAutoFit/>
            </a:bodyPr>
            <a:lstStyle/>
            <a:p>
              <a:pPr algn="ctr" defTabSz="914400" fontAlgn="base">
                <a:lnSpc>
                  <a:spcPct val="150000"/>
                </a:lnSpc>
                <a:spcBef>
                  <a:spcPct val="0"/>
                </a:spcBef>
                <a:spcAft>
                  <a:spcPct val="0"/>
                </a:spcAft>
                <a:defRPr/>
              </a:pPr>
              <a:endParaRPr lang="en-US" altLang="zh-CN" b="1" i="1" kern="0" dirty="0">
                <a:ln w="12700" cap="flat">
                  <a:noFill/>
                  <a:miter lim="800000"/>
                </a:ln>
                <a:solidFill>
                  <a:schemeClr val="bg1"/>
                </a:solidFill>
                <a:cs typeface="+mn-ea"/>
                <a:sym typeface="+mn-lt"/>
              </a:endParaRPr>
            </a:p>
          </p:txBody>
        </p:sp>
      </p:grpSp>
      <p:grpSp>
        <p:nvGrpSpPr>
          <p:cNvPr id="2" name="组合 1"/>
          <p:cNvGrpSpPr/>
          <p:nvPr/>
        </p:nvGrpSpPr>
        <p:grpSpPr>
          <a:xfrm>
            <a:off x="4773930" y="340360"/>
            <a:ext cx="2468245" cy="656590"/>
            <a:chOff x="3279" y="4178"/>
            <a:chExt cx="3887" cy="1034"/>
          </a:xfrm>
        </p:grpSpPr>
        <p:sp>
          <p:nvSpPr>
            <p:cNvPr id="3" name="文本框 2"/>
            <p:cNvSpPr txBox="1"/>
            <p:nvPr/>
          </p:nvSpPr>
          <p:spPr>
            <a:xfrm>
              <a:off x="3597" y="4178"/>
              <a:ext cx="3362" cy="7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项目配置管理</a:t>
              </a:r>
            </a:p>
          </p:txBody>
        </p:sp>
        <p:sp>
          <p:nvSpPr>
            <p:cNvPr id="23" name="文本框 22"/>
            <p:cNvSpPr txBox="1"/>
            <p:nvPr/>
          </p:nvSpPr>
          <p:spPr>
            <a:xfrm>
              <a:off x="3279" y="4741"/>
              <a:ext cx="3887" cy="47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pic>
        <p:nvPicPr>
          <p:cNvPr id="5" name="图片 4">
            <a:extLst>
              <a:ext uri="{FF2B5EF4-FFF2-40B4-BE49-F238E27FC236}">
                <a16:creationId xmlns:a16="http://schemas.microsoft.com/office/drawing/2014/main" id="{A871B3C3-FA09-4A81-99B5-7241125757E5}"/>
              </a:ext>
            </a:extLst>
          </p:cNvPr>
          <p:cNvPicPr>
            <a:picLocks noChangeAspect="1"/>
          </p:cNvPicPr>
          <p:nvPr/>
        </p:nvPicPr>
        <p:blipFill>
          <a:blip r:embed="rId4"/>
          <a:stretch>
            <a:fillRect/>
          </a:stretch>
        </p:blipFill>
        <p:spPr>
          <a:xfrm>
            <a:off x="3908714" y="2633631"/>
            <a:ext cx="7393863" cy="36764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inVertic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ïṡ1ïḍe"/>
          <p:cNvSpPr/>
          <p:nvPr/>
        </p:nvSpPr>
        <p:spPr>
          <a:xfrm>
            <a:off x="0" y="1866900"/>
            <a:ext cx="12192000" cy="1872996"/>
          </a:xfrm>
          <a:prstGeom prst="rect">
            <a:avLst/>
          </a:prstGeom>
          <a:blipFill rotWithShape="1">
            <a:blip r:embed="rId3"/>
            <a:stretch>
              <a:fillRect t="-168110" b="-165847"/>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cs typeface="+mn-ea"/>
              <a:sym typeface="+mn-lt"/>
            </a:endParaRPr>
          </a:p>
        </p:txBody>
      </p:sp>
      <p:sp>
        <p:nvSpPr>
          <p:cNvPr id="18" name="îş1iḋe"/>
          <p:cNvSpPr/>
          <p:nvPr/>
        </p:nvSpPr>
        <p:spPr>
          <a:xfrm>
            <a:off x="578802" y="3100551"/>
            <a:ext cx="10858500" cy="2743485"/>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39" name="îs1ïḓé"/>
          <p:cNvSpPr/>
          <p:nvPr/>
        </p:nvSpPr>
        <p:spPr>
          <a:xfrm>
            <a:off x="9959158" y="4528328"/>
            <a:ext cx="263903" cy="233979"/>
          </a:xfrm>
          <a:custGeom>
            <a:avLst/>
            <a:gdLst>
              <a:gd name="connsiteX0" fmla="*/ 254184 w 609262"/>
              <a:gd name="connsiteY0" fmla="*/ 283532 h 540178"/>
              <a:gd name="connsiteX1" fmla="*/ 254402 w 609262"/>
              <a:gd name="connsiteY1" fmla="*/ 283532 h 540178"/>
              <a:gd name="connsiteX2" fmla="*/ 276279 w 609262"/>
              <a:gd name="connsiteY2" fmla="*/ 305374 h 540178"/>
              <a:gd name="connsiteX3" fmla="*/ 276279 w 609262"/>
              <a:gd name="connsiteY3" fmla="*/ 469628 h 540178"/>
              <a:gd name="connsiteX4" fmla="*/ 311938 w 609262"/>
              <a:gd name="connsiteY4" fmla="*/ 421138 h 540178"/>
              <a:gd name="connsiteX5" fmla="*/ 342566 w 609262"/>
              <a:gd name="connsiteY5" fmla="*/ 416551 h 540178"/>
              <a:gd name="connsiteX6" fmla="*/ 347379 w 609262"/>
              <a:gd name="connsiteY6" fmla="*/ 446912 h 540178"/>
              <a:gd name="connsiteX7" fmla="*/ 293343 w 609262"/>
              <a:gd name="connsiteY7" fmla="*/ 520520 h 540178"/>
              <a:gd name="connsiteX8" fmla="*/ 254840 w 609262"/>
              <a:gd name="connsiteY8" fmla="*/ 540178 h 540178"/>
              <a:gd name="connsiteX9" fmla="*/ 254621 w 609262"/>
              <a:gd name="connsiteY9" fmla="*/ 540178 h 540178"/>
              <a:gd name="connsiteX10" fmla="*/ 216118 w 609262"/>
              <a:gd name="connsiteY10" fmla="*/ 520957 h 540178"/>
              <a:gd name="connsiteX11" fmla="*/ 160770 w 609262"/>
              <a:gd name="connsiteY11" fmla="*/ 447567 h 540178"/>
              <a:gd name="connsiteX12" fmla="*/ 164926 w 609262"/>
              <a:gd name="connsiteY12" fmla="*/ 416988 h 540178"/>
              <a:gd name="connsiteX13" fmla="*/ 195772 w 609262"/>
              <a:gd name="connsiteY13" fmla="*/ 421138 h 540178"/>
              <a:gd name="connsiteX14" fmla="*/ 232525 w 609262"/>
              <a:gd name="connsiteY14" fmla="*/ 470065 h 540178"/>
              <a:gd name="connsiteX15" fmla="*/ 232525 w 609262"/>
              <a:gd name="connsiteY15" fmla="*/ 305593 h 540178"/>
              <a:gd name="connsiteX16" fmla="*/ 254184 w 609262"/>
              <a:gd name="connsiteY16" fmla="*/ 283532 h 540178"/>
              <a:gd name="connsiteX17" fmla="*/ 252893 w 609262"/>
              <a:gd name="connsiteY17" fmla="*/ 0 h 540178"/>
              <a:gd name="connsiteX18" fmla="*/ 349369 w 609262"/>
              <a:gd name="connsiteY18" fmla="*/ 40193 h 540178"/>
              <a:gd name="connsiteX19" fmla="*/ 387872 w 609262"/>
              <a:gd name="connsiteY19" fmla="*/ 114899 h 540178"/>
              <a:gd name="connsiteX20" fmla="*/ 472315 w 609262"/>
              <a:gd name="connsiteY20" fmla="*/ 114899 h 540178"/>
              <a:gd name="connsiteX21" fmla="*/ 609262 w 609262"/>
              <a:gd name="connsiteY21" fmla="*/ 251642 h 540178"/>
              <a:gd name="connsiteX22" fmla="*/ 472315 w 609262"/>
              <a:gd name="connsiteY22" fmla="*/ 388604 h 540178"/>
              <a:gd name="connsiteX23" fmla="*/ 315023 w 609262"/>
              <a:gd name="connsiteY23" fmla="*/ 388604 h 540178"/>
              <a:gd name="connsiteX24" fmla="*/ 293146 w 609262"/>
              <a:gd name="connsiteY24" fmla="*/ 366760 h 540178"/>
              <a:gd name="connsiteX25" fmla="*/ 315023 w 609262"/>
              <a:gd name="connsiteY25" fmla="*/ 344916 h 540178"/>
              <a:gd name="connsiteX26" fmla="*/ 472315 w 609262"/>
              <a:gd name="connsiteY26" fmla="*/ 344916 h 540178"/>
              <a:gd name="connsiteX27" fmla="*/ 565509 w 609262"/>
              <a:gd name="connsiteY27" fmla="*/ 251642 h 540178"/>
              <a:gd name="connsiteX28" fmla="*/ 472315 w 609262"/>
              <a:gd name="connsiteY28" fmla="*/ 158587 h 540178"/>
              <a:gd name="connsiteX29" fmla="*/ 367964 w 609262"/>
              <a:gd name="connsiteY29" fmla="*/ 158587 h 540178"/>
              <a:gd name="connsiteX30" fmla="*/ 346087 w 609262"/>
              <a:gd name="connsiteY30" fmla="*/ 137180 h 540178"/>
              <a:gd name="connsiteX31" fmla="*/ 252893 w 609262"/>
              <a:gd name="connsiteY31" fmla="*/ 43688 h 540178"/>
              <a:gd name="connsiteX32" fmla="*/ 159699 w 609262"/>
              <a:gd name="connsiteY32" fmla="*/ 136743 h 540178"/>
              <a:gd name="connsiteX33" fmla="*/ 137823 w 609262"/>
              <a:gd name="connsiteY33" fmla="*/ 158587 h 540178"/>
              <a:gd name="connsiteX34" fmla="*/ 137166 w 609262"/>
              <a:gd name="connsiteY34" fmla="*/ 158587 h 540178"/>
              <a:gd name="connsiteX35" fmla="*/ 43753 w 609262"/>
              <a:gd name="connsiteY35" fmla="*/ 251642 h 540178"/>
              <a:gd name="connsiteX36" fmla="*/ 136947 w 609262"/>
              <a:gd name="connsiteY36" fmla="*/ 344916 h 540178"/>
              <a:gd name="connsiteX37" fmla="*/ 189670 w 609262"/>
              <a:gd name="connsiteY37" fmla="*/ 344916 h 540178"/>
              <a:gd name="connsiteX38" fmla="*/ 211547 w 609262"/>
              <a:gd name="connsiteY38" fmla="*/ 366760 h 540178"/>
              <a:gd name="connsiteX39" fmla="*/ 189670 w 609262"/>
              <a:gd name="connsiteY39" fmla="*/ 388604 h 540178"/>
              <a:gd name="connsiteX40" fmla="*/ 136947 w 609262"/>
              <a:gd name="connsiteY40" fmla="*/ 388604 h 540178"/>
              <a:gd name="connsiteX41" fmla="*/ 0 w 609262"/>
              <a:gd name="connsiteY41" fmla="*/ 251642 h 540178"/>
              <a:gd name="connsiteX42" fmla="*/ 40253 w 609262"/>
              <a:gd name="connsiteY42" fmla="*/ 155311 h 540178"/>
              <a:gd name="connsiteX43" fmla="*/ 117477 w 609262"/>
              <a:gd name="connsiteY43" fmla="*/ 116647 h 540178"/>
              <a:gd name="connsiteX44" fmla="*/ 252893 w 609262"/>
              <a:gd name="connsiteY44" fmla="*/ 0 h 54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9262" h="540178">
                <a:moveTo>
                  <a:pt x="254184" y="283532"/>
                </a:moveTo>
                <a:lnTo>
                  <a:pt x="254402" y="283532"/>
                </a:lnTo>
                <a:cubicBezTo>
                  <a:pt x="266435" y="283532"/>
                  <a:pt x="276060" y="293361"/>
                  <a:pt x="276279" y="305374"/>
                </a:cubicBezTo>
                <a:lnTo>
                  <a:pt x="276279" y="469628"/>
                </a:lnTo>
                <a:lnTo>
                  <a:pt x="311938" y="421138"/>
                </a:lnTo>
                <a:cubicBezTo>
                  <a:pt x="319158" y="411527"/>
                  <a:pt x="332940" y="409343"/>
                  <a:pt x="342566" y="416551"/>
                </a:cubicBezTo>
                <a:cubicBezTo>
                  <a:pt x="352410" y="423541"/>
                  <a:pt x="354379" y="437301"/>
                  <a:pt x="347379" y="446912"/>
                </a:cubicBezTo>
                <a:lnTo>
                  <a:pt x="293343" y="520520"/>
                </a:lnTo>
                <a:cubicBezTo>
                  <a:pt x="284155" y="532970"/>
                  <a:pt x="270154" y="539960"/>
                  <a:pt x="254840" y="540178"/>
                </a:cubicBezTo>
                <a:lnTo>
                  <a:pt x="254621" y="540178"/>
                </a:lnTo>
                <a:cubicBezTo>
                  <a:pt x="239307" y="540178"/>
                  <a:pt x="225306" y="533189"/>
                  <a:pt x="216118" y="520957"/>
                </a:cubicBezTo>
                <a:lnTo>
                  <a:pt x="160770" y="447567"/>
                </a:lnTo>
                <a:cubicBezTo>
                  <a:pt x="153550" y="437956"/>
                  <a:pt x="155300" y="424196"/>
                  <a:pt x="164926" y="416988"/>
                </a:cubicBezTo>
                <a:cubicBezTo>
                  <a:pt x="174771" y="409562"/>
                  <a:pt x="188334" y="411527"/>
                  <a:pt x="195772" y="421138"/>
                </a:cubicBezTo>
                <a:lnTo>
                  <a:pt x="232525" y="470065"/>
                </a:lnTo>
                <a:lnTo>
                  <a:pt x="232525" y="305593"/>
                </a:lnTo>
                <a:cubicBezTo>
                  <a:pt x="232307" y="293361"/>
                  <a:pt x="242151" y="283532"/>
                  <a:pt x="254184" y="283532"/>
                </a:cubicBezTo>
                <a:close/>
                <a:moveTo>
                  <a:pt x="252893" y="0"/>
                </a:moveTo>
                <a:cubicBezTo>
                  <a:pt x="289427" y="0"/>
                  <a:pt x="323773" y="14199"/>
                  <a:pt x="349369" y="40193"/>
                </a:cubicBezTo>
                <a:cubicBezTo>
                  <a:pt x="369933" y="60726"/>
                  <a:pt x="383277" y="86721"/>
                  <a:pt x="387872" y="114899"/>
                </a:cubicBezTo>
                <a:lnTo>
                  <a:pt x="472315" y="114899"/>
                </a:lnTo>
                <a:cubicBezTo>
                  <a:pt x="547789" y="114899"/>
                  <a:pt x="609262" y="176281"/>
                  <a:pt x="609262" y="251642"/>
                </a:cubicBezTo>
                <a:cubicBezTo>
                  <a:pt x="609262" y="327222"/>
                  <a:pt x="547789" y="388604"/>
                  <a:pt x="472315" y="388604"/>
                </a:cubicBezTo>
                <a:lnTo>
                  <a:pt x="315023" y="388604"/>
                </a:lnTo>
                <a:cubicBezTo>
                  <a:pt x="302990" y="388604"/>
                  <a:pt x="293146" y="378774"/>
                  <a:pt x="293146" y="366760"/>
                </a:cubicBezTo>
                <a:cubicBezTo>
                  <a:pt x="293146" y="354527"/>
                  <a:pt x="302990" y="344916"/>
                  <a:pt x="315023" y="344916"/>
                </a:cubicBezTo>
                <a:lnTo>
                  <a:pt x="472315" y="344916"/>
                </a:lnTo>
                <a:cubicBezTo>
                  <a:pt x="523725" y="344916"/>
                  <a:pt x="565509" y="302976"/>
                  <a:pt x="565509" y="251642"/>
                </a:cubicBezTo>
                <a:cubicBezTo>
                  <a:pt x="565509" y="200309"/>
                  <a:pt x="523725" y="158587"/>
                  <a:pt x="472315" y="158587"/>
                </a:cubicBezTo>
                <a:lnTo>
                  <a:pt x="367964" y="158587"/>
                </a:lnTo>
                <a:cubicBezTo>
                  <a:pt x="356151" y="158587"/>
                  <a:pt x="346306" y="148976"/>
                  <a:pt x="346087" y="137180"/>
                </a:cubicBezTo>
                <a:cubicBezTo>
                  <a:pt x="345431" y="84755"/>
                  <a:pt x="304303" y="43688"/>
                  <a:pt x="252893" y="43688"/>
                </a:cubicBezTo>
                <a:cubicBezTo>
                  <a:pt x="201483" y="43688"/>
                  <a:pt x="159699" y="85410"/>
                  <a:pt x="159699" y="136743"/>
                </a:cubicBezTo>
                <a:cubicBezTo>
                  <a:pt x="159699" y="148757"/>
                  <a:pt x="149855" y="158587"/>
                  <a:pt x="137823" y="158587"/>
                </a:cubicBezTo>
                <a:lnTo>
                  <a:pt x="137166" y="158587"/>
                </a:lnTo>
                <a:cubicBezTo>
                  <a:pt x="84881" y="159461"/>
                  <a:pt x="43753" y="200309"/>
                  <a:pt x="43753" y="251642"/>
                </a:cubicBezTo>
                <a:cubicBezTo>
                  <a:pt x="43753" y="302976"/>
                  <a:pt x="85538" y="344698"/>
                  <a:pt x="136947" y="344916"/>
                </a:cubicBezTo>
                <a:lnTo>
                  <a:pt x="189670" y="344916"/>
                </a:lnTo>
                <a:cubicBezTo>
                  <a:pt x="201702" y="344916"/>
                  <a:pt x="211547" y="354527"/>
                  <a:pt x="211547" y="366760"/>
                </a:cubicBezTo>
                <a:cubicBezTo>
                  <a:pt x="211547" y="378774"/>
                  <a:pt x="201702" y="388604"/>
                  <a:pt x="189670" y="388604"/>
                </a:cubicBezTo>
                <a:lnTo>
                  <a:pt x="136947" y="388604"/>
                </a:lnTo>
                <a:cubicBezTo>
                  <a:pt x="61473" y="388386"/>
                  <a:pt x="0" y="327004"/>
                  <a:pt x="0" y="251642"/>
                </a:cubicBezTo>
                <a:cubicBezTo>
                  <a:pt x="0" y="215381"/>
                  <a:pt x="14220" y="181086"/>
                  <a:pt x="40253" y="155311"/>
                </a:cubicBezTo>
                <a:cubicBezTo>
                  <a:pt x="61255" y="134340"/>
                  <a:pt x="88163" y="121016"/>
                  <a:pt x="117477" y="116647"/>
                </a:cubicBezTo>
                <a:cubicBezTo>
                  <a:pt x="127322" y="50678"/>
                  <a:pt x="184420" y="0"/>
                  <a:pt x="252893"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cs typeface="+mn-ea"/>
              <a:sym typeface="+mn-lt"/>
            </a:endParaRPr>
          </a:p>
        </p:txBody>
      </p:sp>
      <p:cxnSp>
        <p:nvCxnSpPr>
          <p:cNvPr id="40" name="直接连接符 39"/>
          <p:cNvCxnSpPr/>
          <p:nvPr/>
        </p:nvCxnSpPr>
        <p:spPr>
          <a:xfrm>
            <a:off x="3409878"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067474"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759196"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3" name="îślïḓê"/>
          <p:cNvSpPr/>
          <p:nvPr/>
        </p:nvSpPr>
        <p:spPr>
          <a:xfrm>
            <a:off x="1111295" y="4999368"/>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林安晨 </a:t>
            </a:r>
            <a:r>
              <a:rPr lang="en-US" altLang="zh-CN" sz="2400" dirty="0">
                <a:solidFill>
                  <a:schemeClr val="bg1"/>
                </a:solidFill>
                <a:cs typeface="+mn-ea"/>
                <a:sym typeface="+mn-lt"/>
              </a:rPr>
              <a:t>92</a:t>
            </a:r>
            <a:endParaRPr lang="zh-CN" altLang="en-US" sz="2400" dirty="0">
              <a:solidFill>
                <a:schemeClr val="bg1"/>
              </a:solidFill>
              <a:cs typeface="+mn-ea"/>
              <a:sym typeface="+mn-lt"/>
            </a:endParaRPr>
          </a:p>
        </p:txBody>
      </p:sp>
      <p:sp>
        <p:nvSpPr>
          <p:cNvPr id="44" name="îślïḓê"/>
          <p:cNvSpPr/>
          <p:nvPr/>
        </p:nvSpPr>
        <p:spPr>
          <a:xfrm>
            <a:off x="3872594" y="4999367"/>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孙雷明 </a:t>
            </a:r>
            <a:r>
              <a:rPr lang="en-US" altLang="zh-CN" sz="2400" dirty="0">
                <a:solidFill>
                  <a:schemeClr val="bg1"/>
                </a:solidFill>
                <a:cs typeface="+mn-ea"/>
                <a:sym typeface="+mn-lt"/>
              </a:rPr>
              <a:t>91</a:t>
            </a:r>
            <a:endParaRPr lang="zh-CN" altLang="en-US" sz="2400" dirty="0">
              <a:solidFill>
                <a:schemeClr val="bg1"/>
              </a:solidFill>
              <a:cs typeface="+mn-ea"/>
              <a:sym typeface="+mn-lt"/>
            </a:endParaRPr>
          </a:p>
        </p:txBody>
      </p:sp>
      <p:sp>
        <p:nvSpPr>
          <p:cNvPr id="45" name="îślïḓê"/>
          <p:cNvSpPr/>
          <p:nvPr/>
        </p:nvSpPr>
        <p:spPr>
          <a:xfrm>
            <a:off x="6592565" y="4999366"/>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许淇凯 </a:t>
            </a:r>
            <a:r>
              <a:rPr lang="en-US" altLang="zh-CN" sz="2400" dirty="0">
                <a:solidFill>
                  <a:schemeClr val="bg1"/>
                </a:solidFill>
                <a:cs typeface="+mn-ea"/>
                <a:sym typeface="+mn-lt"/>
              </a:rPr>
              <a:t>90</a:t>
            </a:r>
            <a:endParaRPr lang="zh-CN" altLang="en-US" sz="2400" dirty="0">
              <a:solidFill>
                <a:schemeClr val="bg1"/>
              </a:solidFill>
              <a:cs typeface="+mn-ea"/>
              <a:sym typeface="+mn-lt"/>
            </a:endParaRPr>
          </a:p>
        </p:txBody>
      </p:sp>
      <p:sp>
        <p:nvSpPr>
          <p:cNvPr id="46" name="îślïḓê"/>
          <p:cNvSpPr/>
          <p:nvPr/>
        </p:nvSpPr>
        <p:spPr>
          <a:xfrm>
            <a:off x="9284285" y="4951791"/>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总分</a:t>
            </a:r>
            <a:r>
              <a:rPr lang="en-US" altLang="zh-CN" sz="2400" dirty="0">
                <a:solidFill>
                  <a:schemeClr val="bg1"/>
                </a:solidFill>
                <a:cs typeface="+mn-ea"/>
                <a:sym typeface="+mn-lt"/>
              </a:rPr>
              <a:t>100</a:t>
            </a:r>
            <a:endParaRPr lang="zh-CN" altLang="en-US" sz="2400" dirty="0">
              <a:solidFill>
                <a:schemeClr val="bg1"/>
              </a:solidFill>
              <a:cs typeface="+mn-ea"/>
              <a:sym typeface="+mn-lt"/>
            </a:endParaRPr>
          </a:p>
        </p:txBody>
      </p:sp>
      <p:grpSp>
        <p:nvGrpSpPr>
          <p:cNvPr id="11" name="组合 10"/>
          <p:cNvGrpSpPr/>
          <p:nvPr/>
        </p:nvGrpSpPr>
        <p:grpSpPr>
          <a:xfrm>
            <a:off x="4773930" y="340360"/>
            <a:ext cx="2468245" cy="879475"/>
            <a:chOff x="3279" y="4178"/>
            <a:chExt cx="3887" cy="1385"/>
          </a:xfrm>
        </p:grpSpPr>
        <p:sp>
          <p:nvSpPr>
            <p:cNvPr id="3" name="文本框 2"/>
            <p:cNvSpPr txBox="1"/>
            <p:nvPr/>
          </p:nvSpPr>
          <p:spPr>
            <a:xfrm>
              <a:off x="3597" y="4178"/>
              <a:ext cx="3362" cy="7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小组分工</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
        <p:nvSpPr>
          <p:cNvPr id="5" name="文本框 4">
            <a:extLst>
              <a:ext uri="{FF2B5EF4-FFF2-40B4-BE49-F238E27FC236}">
                <a16:creationId xmlns:a16="http://schemas.microsoft.com/office/drawing/2014/main" id="{F2ECECAA-D147-4599-A402-BD41013354D0}"/>
              </a:ext>
            </a:extLst>
          </p:cNvPr>
          <p:cNvSpPr txBox="1"/>
          <p:nvPr/>
        </p:nvSpPr>
        <p:spPr>
          <a:xfrm>
            <a:off x="960599" y="3668110"/>
            <a:ext cx="2157293" cy="923330"/>
          </a:xfrm>
          <a:prstGeom prst="rect">
            <a:avLst/>
          </a:prstGeom>
          <a:noFill/>
        </p:spPr>
        <p:txBody>
          <a:bodyPr wrap="square" rtlCol="0">
            <a:spAutoFit/>
          </a:bodyPr>
          <a:lstStyle/>
          <a:p>
            <a:r>
              <a:rPr lang="en-US" altLang="zh-CN" dirty="0">
                <a:solidFill>
                  <a:schemeClr val="bg1"/>
                </a:solidFill>
              </a:rPr>
              <a:t>PPT</a:t>
            </a:r>
            <a:r>
              <a:rPr lang="zh-CN" altLang="en-US" dirty="0">
                <a:solidFill>
                  <a:schemeClr val="bg1"/>
                </a:solidFill>
              </a:rPr>
              <a:t>制作</a:t>
            </a:r>
            <a:endParaRPr lang="en-US" altLang="zh-CN" dirty="0">
              <a:solidFill>
                <a:schemeClr val="bg1"/>
              </a:solidFill>
            </a:endParaRPr>
          </a:p>
          <a:p>
            <a:r>
              <a:rPr lang="en-US" altLang="zh-CN" dirty="0">
                <a:solidFill>
                  <a:schemeClr val="bg1"/>
                </a:solidFill>
              </a:rPr>
              <a:t>Word</a:t>
            </a:r>
            <a:r>
              <a:rPr lang="zh-CN" altLang="en-US" dirty="0">
                <a:solidFill>
                  <a:schemeClr val="bg1"/>
                </a:solidFill>
              </a:rPr>
              <a:t>文档的修改</a:t>
            </a:r>
            <a:endParaRPr lang="en-US" altLang="zh-CN" dirty="0">
              <a:solidFill>
                <a:schemeClr val="bg1"/>
              </a:solidFill>
            </a:endParaRPr>
          </a:p>
          <a:p>
            <a:endParaRPr lang="zh-CN" altLang="en-US" dirty="0"/>
          </a:p>
        </p:txBody>
      </p:sp>
      <p:sp>
        <p:nvSpPr>
          <p:cNvPr id="7" name="文本框 6">
            <a:extLst>
              <a:ext uri="{FF2B5EF4-FFF2-40B4-BE49-F238E27FC236}">
                <a16:creationId xmlns:a16="http://schemas.microsoft.com/office/drawing/2014/main" id="{A5AD2CEC-8ED0-4C57-853B-B61A3B087594}"/>
              </a:ext>
            </a:extLst>
          </p:cNvPr>
          <p:cNvSpPr txBox="1"/>
          <p:nvPr/>
        </p:nvSpPr>
        <p:spPr>
          <a:xfrm>
            <a:off x="3872594" y="3626069"/>
            <a:ext cx="1850289" cy="646331"/>
          </a:xfrm>
          <a:prstGeom prst="rect">
            <a:avLst/>
          </a:prstGeom>
          <a:noFill/>
        </p:spPr>
        <p:txBody>
          <a:bodyPr wrap="square" rtlCol="0">
            <a:spAutoFit/>
          </a:bodyPr>
          <a:lstStyle/>
          <a:p>
            <a:r>
              <a:rPr lang="zh-CN" altLang="en-US" dirty="0">
                <a:solidFill>
                  <a:schemeClr val="bg1"/>
                </a:solidFill>
              </a:rPr>
              <a:t>界面原型</a:t>
            </a:r>
            <a:endParaRPr lang="en-US" altLang="zh-CN" dirty="0">
              <a:solidFill>
                <a:schemeClr val="bg1"/>
              </a:solidFill>
            </a:endParaRPr>
          </a:p>
          <a:p>
            <a:r>
              <a:rPr lang="zh-CN" altLang="en-US" dirty="0">
                <a:solidFill>
                  <a:schemeClr val="bg1"/>
                </a:solidFill>
              </a:rPr>
              <a:t>数据字典</a:t>
            </a:r>
          </a:p>
        </p:txBody>
      </p:sp>
      <p:sp>
        <p:nvSpPr>
          <p:cNvPr id="24" name="文本框 23">
            <a:extLst>
              <a:ext uri="{FF2B5EF4-FFF2-40B4-BE49-F238E27FC236}">
                <a16:creationId xmlns:a16="http://schemas.microsoft.com/office/drawing/2014/main" id="{284CD380-9DFC-4827-BC23-9F9F02DE3BAD}"/>
              </a:ext>
            </a:extLst>
          </p:cNvPr>
          <p:cNvSpPr txBox="1"/>
          <p:nvPr/>
        </p:nvSpPr>
        <p:spPr>
          <a:xfrm>
            <a:off x="6480588" y="3615650"/>
            <a:ext cx="2157293" cy="923330"/>
          </a:xfrm>
          <a:prstGeom prst="rect">
            <a:avLst/>
          </a:prstGeom>
          <a:noFill/>
        </p:spPr>
        <p:txBody>
          <a:bodyPr wrap="square" rtlCol="0">
            <a:spAutoFit/>
          </a:bodyPr>
          <a:lstStyle/>
          <a:p>
            <a:r>
              <a:rPr lang="en-US" altLang="zh-CN" dirty="0">
                <a:solidFill>
                  <a:schemeClr val="bg1"/>
                </a:solidFill>
              </a:rPr>
              <a:t>Word</a:t>
            </a:r>
            <a:r>
              <a:rPr lang="zh-CN" altLang="en-US" dirty="0">
                <a:solidFill>
                  <a:schemeClr val="bg1"/>
                </a:solidFill>
              </a:rPr>
              <a:t>文档的编写</a:t>
            </a:r>
            <a:endParaRPr lang="en-US" altLang="zh-CN" dirty="0">
              <a:solidFill>
                <a:schemeClr val="bg1"/>
              </a:solidFill>
            </a:endParaRPr>
          </a:p>
          <a:p>
            <a:r>
              <a:rPr lang="zh-CN" altLang="en-US" dirty="0">
                <a:solidFill>
                  <a:schemeClr val="bg1"/>
                </a:solidFill>
              </a:rPr>
              <a:t>寻找用户代表并咨询</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anim calcmode="lin" valueType="num">
                                      <p:cBhvr>
                                        <p:cTn id="38" dur="1000" fill="hold"/>
                                        <p:tgtEl>
                                          <p:spTgt spid="43"/>
                                        </p:tgtEl>
                                        <p:attrNameLst>
                                          <p:attrName>ppt_x</p:attrName>
                                        </p:attrNameLst>
                                      </p:cBhvr>
                                      <p:tavLst>
                                        <p:tav tm="0">
                                          <p:val>
                                            <p:strVal val="#ppt_x"/>
                                          </p:val>
                                        </p:tav>
                                        <p:tav tm="100000">
                                          <p:val>
                                            <p:strVal val="#ppt_x"/>
                                          </p:val>
                                        </p:tav>
                                      </p:tavLst>
                                    </p:anim>
                                    <p:anim calcmode="lin" valueType="num">
                                      <p:cBhvr>
                                        <p:cTn id="39" dur="100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1000"/>
                                        <p:tgtEl>
                                          <p:spTgt spid="46"/>
                                        </p:tgtEl>
                                      </p:cBhvr>
                                    </p:animEffect>
                                    <p:anim calcmode="lin" valueType="num">
                                      <p:cBhvr>
                                        <p:cTn id="53" dur="1000" fill="hold"/>
                                        <p:tgtEl>
                                          <p:spTgt spid="46"/>
                                        </p:tgtEl>
                                        <p:attrNameLst>
                                          <p:attrName>ppt_x</p:attrName>
                                        </p:attrNameLst>
                                      </p:cBhvr>
                                      <p:tavLst>
                                        <p:tav tm="0">
                                          <p:val>
                                            <p:strVal val="#ppt_x"/>
                                          </p:val>
                                        </p:tav>
                                        <p:tav tm="100000">
                                          <p:val>
                                            <p:strVal val="#ppt_x"/>
                                          </p:val>
                                        </p:tav>
                                      </p:tavLst>
                                    </p:anim>
                                    <p:anim calcmode="lin" valueType="num">
                                      <p:cBhvr>
                                        <p:cTn id="54" dur="1000" fill="hold"/>
                                        <p:tgtEl>
                                          <p:spTgt spid="46"/>
                                        </p:tgtEl>
                                        <p:attrNameLst>
                                          <p:attrName>ppt_y</p:attrName>
                                        </p:attrNameLst>
                                      </p:cBhvr>
                                      <p:tavLst>
                                        <p:tav tm="0">
                                          <p:val>
                                            <p:strVal val="#ppt_y+.1"/>
                                          </p:val>
                                        </p:tav>
                                        <p:tav tm="100000">
                                          <p:val>
                                            <p:strVal val="#ppt_y"/>
                                          </p:val>
                                        </p:tav>
                                      </p:tavLst>
                                    </p:anim>
                                  </p:childTnLst>
                                </p:cTn>
                              </p:par>
                              <p:par>
                                <p:cTn id="55" presetID="1"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39" grpId="0" bldLvl="0" animBg="1"/>
      <p:bldP spid="43" grpId="0" bldLvl="0" animBg="1"/>
      <p:bldP spid="44" grpId="0" bldLvl="0" animBg="1"/>
      <p:bldP spid="45" grpId="0" bldLvl="0" animBg="1"/>
      <p:bldP spid="46" grpId="0" bldLvl="0" animBg="1"/>
      <p:bldP spid="5" grpId="0"/>
      <p:bldP spid="7"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925FCA-00CE-4152-9846-B52FB48C4C1D}"/>
              </a:ext>
            </a:extLst>
          </p:cNvPr>
          <p:cNvPicPr>
            <a:picLocks noChangeAspect="1"/>
          </p:cNvPicPr>
          <p:nvPr/>
        </p:nvPicPr>
        <p:blipFill>
          <a:blip r:embed="rId3"/>
          <a:stretch>
            <a:fillRect/>
          </a:stretch>
        </p:blipFill>
        <p:spPr>
          <a:xfrm>
            <a:off x="5667213" y="1463549"/>
            <a:ext cx="3171342" cy="1802657"/>
          </a:xfrm>
          <a:prstGeom prst="rect">
            <a:avLst/>
          </a:prstGeom>
        </p:spPr>
      </p:pic>
      <p:pic>
        <p:nvPicPr>
          <p:cNvPr id="7" name="图片 6">
            <a:extLst>
              <a:ext uri="{FF2B5EF4-FFF2-40B4-BE49-F238E27FC236}">
                <a16:creationId xmlns:a16="http://schemas.microsoft.com/office/drawing/2014/main" id="{E8A990E5-A19E-42F5-BADA-13F1FEA3E021}"/>
              </a:ext>
            </a:extLst>
          </p:cNvPr>
          <p:cNvPicPr>
            <a:picLocks noChangeAspect="1"/>
          </p:cNvPicPr>
          <p:nvPr/>
        </p:nvPicPr>
        <p:blipFill>
          <a:blip r:embed="rId4"/>
          <a:stretch>
            <a:fillRect/>
          </a:stretch>
        </p:blipFill>
        <p:spPr>
          <a:xfrm>
            <a:off x="8321488" y="2469606"/>
            <a:ext cx="3529320" cy="1891496"/>
          </a:xfrm>
          <a:prstGeom prst="rect">
            <a:avLst/>
          </a:prstGeom>
        </p:spPr>
      </p:pic>
      <p:pic>
        <p:nvPicPr>
          <p:cNvPr id="1026" name="Picture 2">
            <a:extLst>
              <a:ext uri="{FF2B5EF4-FFF2-40B4-BE49-F238E27FC236}">
                <a16:creationId xmlns:a16="http://schemas.microsoft.com/office/drawing/2014/main" id="{F661A4A5-77DB-43FE-81BF-4A52D90D6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727" y="2165923"/>
            <a:ext cx="2100486" cy="210048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D3456B6-AACD-43BA-A2C0-589CE5726B54}"/>
              </a:ext>
            </a:extLst>
          </p:cNvPr>
          <p:cNvPicPr>
            <a:picLocks noChangeAspect="1"/>
          </p:cNvPicPr>
          <p:nvPr/>
        </p:nvPicPr>
        <p:blipFill>
          <a:blip r:embed="rId6"/>
          <a:stretch>
            <a:fillRect/>
          </a:stretch>
        </p:blipFill>
        <p:spPr>
          <a:xfrm>
            <a:off x="678404" y="687246"/>
            <a:ext cx="2509582" cy="2574262"/>
          </a:xfrm>
          <a:prstGeom prst="rect">
            <a:avLst/>
          </a:prstGeom>
        </p:spPr>
      </p:pic>
      <p:grpSp>
        <p:nvGrpSpPr>
          <p:cNvPr id="16" name="组合 15"/>
          <p:cNvGrpSpPr/>
          <p:nvPr/>
        </p:nvGrpSpPr>
        <p:grpSpPr>
          <a:xfrm>
            <a:off x="484772" y="2658873"/>
            <a:ext cx="3064042" cy="1881249"/>
            <a:chOff x="546190" y="2956772"/>
            <a:chExt cx="3064042" cy="1881249"/>
          </a:xfrm>
        </p:grpSpPr>
        <p:sp>
          <p:nvSpPr>
            <p:cNvPr id="18" name="椭圆 17"/>
            <p:cNvSpPr/>
            <p:nvPr/>
          </p:nvSpPr>
          <p:spPr>
            <a:xfrm>
              <a:off x="2405225" y="2956772"/>
              <a:ext cx="1066277" cy="1050891"/>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grpSp>
          <p:nvGrpSpPr>
            <p:cNvPr id="35" name="组合 34"/>
            <p:cNvGrpSpPr/>
            <p:nvPr/>
          </p:nvGrpSpPr>
          <p:grpSpPr>
            <a:xfrm>
              <a:off x="546190" y="3614804"/>
              <a:ext cx="3064042" cy="1223217"/>
              <a:chOff x="2417271" y="2315731"/>
              <a:chExt cx="3064042" cy="1223217"/>
            </a:xfrm>
          </p:grpSpPr>
          <p:sp>
            <p:nvSpPr>
              <p:cNvPr id="41" name="矩形 40"/>
              <p:cNvSpPr/>
              <p:nvPr/>
            </p:nvSpPr>
            <p:spPr>
              <a:xfrm>
                <a:off x="2538344" y="2315731"/>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需求规格说明书模板 </a:t>
                </a:r>
                <a:endParaRPr lang="en-US" altLang="zh-CN" kern="0" dirty="0">
                  <a:ln w="12700" cap="flat">
                    <a:noFill/>
                    <a:miter lim="800000"/>
                  </a:ln>
                  <a:solidFill>
                    <a:schemeClr val="tx1">
                      <a:lumMod val="75000"/>
                      <a:lumOff val="25000"/>
                    </a:schemeClr>
                  </a:solidFill>
                  <a:cs typeface="+mn-ea"/>
                  <a:sym typeface="+mn-lt"/>
                </a:endParaRPr>
              </a:p>
            </p:txBody>
          </p:sp>
          <p:sp>
            <p:nvSpPr>
              <p:cNvPr id="46" name="文本框 45"/>
              <p:cNvSpPr txBox="1"/>
              <p:nvPr/>
            </p:nvSpPr>
            <p:spPr>
              <a:xfrm>
                <a:off x="2417271" y="2834716"/>
                <a:ext cx="3064042" cy="704232"/>
              </a:xfrm>
              <a:prstGeom prst="rect">
                <a:avLst/>
              </a:prstGeom>
              <a:noFill/>
            </p:spPr>
            <p:txBody>
              <a:bodyPr wrap="square" rtlCol="0">
                <a:spAutoFit/>
              </a:bodyPr>
              <a:lstStyle/>
              <a:p>
                <a:pPr algn="ctr">
                  <a:lnSpc>
                    <a:spcPct val="150000"/>
                  </a:lnSpc>
                </a:pPr>
                <a:r>
                  <a:rPr kumimoji="1" lang="zh-CN" altLang="en-US" sz="1400" dirty="0">
                    <a:solidFill>
                      <a:schemeClr val="tx1">
                        <a:lumMod val="75000"/>
                        <a:lumOff val="25000"/>
                      </a:schemeClr>
                    </a:solidFill>
                    <a:cs typeface="+mn-ea"/>
                    <a:sym typeface="+mn-lt"/>
                  </a:rPr>
                  <a:t>计算机软件需求规格说明书（</a:t>
                </a:r>
                <a:r>
                  <a:rPr kumimoji="1" lang="en-US" altLang="zh-CN" sz="1400" dirty="0">
                    <a:solidFill>
                      <a:schemeClr val="tx1">
                        <a:lumMod val="75000"/>
                        <a:lumOff val="25000"/>
                      </a:schemeClr>
                    </a:solidFill>
                    <a:cs typeface="+mn-ea"/>
                    <a:sym typeface="+mn-lt"/>
                  </a:rPr>
                  <a:t>GB/T 9385-2008</a:t>
                </a:r>
                <a:r>
                  <a:rPr kumimoji="1" lang="zh-CN" altLang="en-US" sz="1400" dirty="0">
                    <a:solidFill>
                      <a:schemeClr val="tx1">
                        <a:lumMod val="75000"/>
                        <a:lumOff val="25000"/>
                      </a:schemeClr>
                    </a:solidFill>
                    <a:cs typeface="+mn-ea"/>
                    <a:sym typeface="+mn-lt"/>
                  </a:rPr>
                  <a:t>）。</a:t>
                </a:r>
                <a:endParaRPr kumimoji="1" lang="en-GB" altLang="zh-CN" sz="1400" dirty="0">
                  <a:solidFill>
                    <a:schemeClr val="tx1">
                      <a:lumMod val="75000"/>
                      <a:lumOff val="25000"/>
                    </a:schemeClr>
                  </a:solidFill>
                  <a:cs typeface="+mn-ea"/>
                  <a:sym typeface="+mn-lt"/>
                </a:endParaRPr>
              </a:p>
            </p:txBody>
          </p:sp>
        </p:grpSp>
      </p:grpSp>
      <p:grpSp>
        <p:nvGrpSpPr>
          <p:cNvPr id="47" name="组合 46"/>
          <p:cNvGrpSpPr/>
          <p:nvPr/>
        </p:nvGrpSpPr>
        <p:grpSpPr>
          <a:xfrm>
            <a:off x="3136770" y="3702460"/>
            <a:ext cx="3064042" cy="1872149"/>
            <a:chOff x="3102480" y="3988845"/>
            <a:chExt cx="3064042" cy="1872149"/>
          </a:xfrm>
        </p:grpSpPr>
        <p:sp>
          <p:nvSpPr>
            <p:cNvPr id="49" name="椭圆 48"/>
            <p:cNvSpPr/>
            <p:nvPr/>
          </p:nvSpPr>
          <p:spPr>
            <a:xfrm>
              <a:off x="4331332" y="3988845"/>
              <a:ext cx="1301591" cy="1267139"/>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51" name="组合 50"/>
            <p:cNvGrpSpPr/>
            <p:nvPr/>
          </p:nvGrpSpPr>
          <p:grpSpPr>
            <a:xfrm>
              <a:off x="3102480" y="4659041"/>
              <a:ext cx="3064042" cy="1201953"/>
              <a:chOff x="2417271" y="2336995"/>
              <a:chExt cx="3064042" cy="1201953"/>
            </a:xfrm>
          </p:grpSpPr>
          <p:sp>
            <p:nvSpPr>
              <p:cNvPr id="52" name="矩形 51"/>
              <p:cNvSpPr/>
              <p:nvPr/>
            </p:nvSpPr>
            <p:spPr>
              <a:xfrm>
                <a:off x="2618424" y="2336995"/>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文档制作过程</a:t>
                </a:r>
                <a:endParaRPr lang="en-US" altLang="zh-CN" kern="0" dirty="0">
                  <a:ln w="3175">
                    <a:noFill/>
                  </a:ln>
                  <a:solidFill>
                    <a:schemeClr val="tx1">
                      <a:lumMod val="75000"/>
                      <a:lumOff val="25000"/>
                    </a:schemeClr>
                  </a:solidFill>
                  <a:cs typeface="+mn-ea"/>
                  <a:sym typeface="+mn-lt"/>
                </a:endParaRPr>
              </a:p>
            </p:txBody>
          </p:sp>
          <p:sp>
            <p:nvSpPr>
              <p:cNvPr id="61" name="文本框 60"/>
              <p:cNvSpPr txBox="1"/>
              <p:nvPr/>
            </p:nvSpPr>
            <p:spPr>
              <a:xfrm>
                <a:off x="2417271" y="2834716"/>
                <a:ext cx="3064042" cy="704232"/>
              </a:xfrm>
              <a:prstGeom prst="rect">
                <a:avLst/>
              </a:prstGeom>
              <a:noFill/>
            </p:spPr>
            <p:txBody>
              <a:bodyPr wrap="square" rtlCol="0">
                <a:spAutoFit/>
              </a:bodyPr>
              <a:lstStyle/>
              <a:p>
                <a:pPr algn="ctr">
                  <a:lnSpc>
                    <a:spcPct val="150000"/>
                  </a:lnSpc>
                </a:pPr>
                <a:r>
                  <a:rPr kumimoji="1" lang="zh-CN" altLang="zh-CN" sz="1400" dirty="0">
                    <a:solidFill>
                      <a:schemeClr val="tx1">
                        <a:lumMod val="75000"/>
                        <a:lumOff val="25000"/>
                      </a:schemeClr>
                    </a:solidFill>
                    <a:cs typeface="+mn-ea"/>
                  </a:rPr>
                  <a:t>《软件工程导论》</a:t>
                </a:r>
                <a:r>
                  <a:rPr kumimoji="1" lang="en-US" altLang="zh-CN" sz="1400" dirty="0">
                    <a:solidFill>
                      <a:schemeClr val="tx1">
                        <a:lumMod val="75000"/>
                        <a:lumOff val="25000"/>
                      </a:schemeClr>
                    </a:solidFill>
                    <a:cs typeface="+mn-ea"/>
                  </a:rPr>
                  <a:t>[M]</a:t>
                </a:r>
                <a:r>
                  <a:rPr kumimoji="1" lang="zh-CN" altLang="zh-CN" sz="1400" dirty="0">
                    <a:solidFill>
                      <a:schemeClr val="tx1">
                        <a:lumMod val="75000"/>
                        <a:lumOff val="25000"/>
                      </a:schemeClr>
                    </a:solidFill>
                    <a:cs typeface="+mn-ea"/>
                  </a:rPr>
                  <a:t>．第六版．北京：清华大学出版社 </a:t>
                </a:r>
                <a:endParaRPr kumimoji="1" lang="en-GB" altLang="zh-CN" sz="1400" dirty="0">
                  <a:solidFill>
                    <a:schemeClr val="tx1">
                      <a:lumMod val="75000"/>
                      <a:lumOff val="25000"/>
                    </a:schemeClr>
                  </a:solidFill>
                  <a:cs typeface="+mn-ea"/>
                  <a:sym typeface="+mn-lt"/>
                </a:endParaRPr>
              </a:p>
            </p:txBody>
          </p:sp>
        </p:grpSp>
      </p:grpSp>
      <p:grpSp>
        <p:nvGrpSpPr>
          <p:cNvPr id="66" name="组合 65"/>
          <p:cNvGrpSpPr/>
          <p:nvPr/>
        </p:nvGrpSpPr>
        <p:grpSpPr>
          <a:xfrm>
            <a:off x="5760303" y="3438664"/>
            <a:ext cx="3064042" cy="1436137"/>
            <a:chOff x="2417271" y="2425976"/>
            <a:chExt cx="3064042" cy="1436137"/>
          </a:xfrm>
        </p:grpSpPr>
        <p:sp>
          <p:nvSpPr>
            <p:cNvPr id="67" name="矩形 66"/>
            <p:cNvSpPr/>
            <p:nvPr/>
          </p:nvSpPr>
          <p:spPr>
            <a:xfrm>
              <a:off x="2618425" y="2425976"/>
              <a:ext cx="2661735" cy="463588"/>
            </a:xfrm>
            <a:prstGeom prst="rect">
              <a:avLst/>
            </a:prstGeom>
          </p:spPr>
          <p:txBody>
            <a:bodyPr wrap="square">
              <a:spAutoFit/>
            </a:bodyPr>
            <a:lstStyle/>
            <a:p>
              <a:pPr algn="ctr"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界面原型制作</a:t>
              </a:r>
              <a:endParaRPr lang="en-US" altLang="zh-CN" kern="0" dirty="0">
                <a:ln w="3175">
                  <a:noFill/>
                </a:ln>
                <a:solidFill>
                  <a:schemeClr val="tx1">
                    <a:lumMod val="75000"/>
                    <a:lumOff val="25000"/>
                  </a:schemeClr>
                </a:solidFill>
                <a:cs typeface="+mn-ea"/>
                <a:sym typeface="+mn-lt"/>
              </a:endParaRPr>
            </a:p>
          </p:txBody>
        </p:sp>
        <p:sp>
          <p:nvSpPr>
            <p:cNvPr id="68" name="文本框 67"/>
            <p:cNvSpPr txBox="1"/>
            <p:nvPr/>
          </p:nvSpPr>
          <p:spPr>
            <a:xfrm>
              <a:off x="2417271" y="2834716"/>
              <a:ext cx="3064042" cy="1027397"/>
            </a:xfrm>
            <a:prstGeom prst="rect">
              <a:avLst/>
            </a:prstGeom>
            <a:noFill/>
          </p:spPr>
          <p:txBody>
            <a:bodyPr wrap="square" rtlCol="0">
              <a:spAutoFit/>
            </a:bodyPr>
            <a:lstStyle/>
            <a:p>
              <a:pPr algn="ctr">
                <a:lnSpc>
                  <a:spcPct val="150000"/>
                </a:lnSpc>
              </a:pPr>
              <a:r>
                <a:rPr kumimoji="1" lang="en-US" altLang="zh-CN" sz="1400" dirty="0" err="1">
                  <a:solidFill>
                    <a:schemeClr val="tx1">
                      <a:lumMod val="75000"/>
                      <a:lumOff val="25000"/>
                    </a:schemeClr>
                  </a:solidFill>
                  <a:cs typeface="+mn-ea"/>
                  <a:sym typeface="+mn-lt"/>
                </a:rPr>
                <a:t>LayaAir</a:t>
              </a:r>
              <a:r>
                <a:rPr kumimoji="1" lang="zh-CN" altLang="en-US" sz="1400" dirty="0">
                  <a:solidFill>
                    <a:schemeClr val="tx1">
                      <a:lumMod val="75000"/>
                      <a:lumOff val="25000"/>
                    </a:schemeClr>
                  </a:solidFill>
                  <a:cs typeface="+mn-ea"/>
                  <a:sym typeface="+mn-lt"/>
                </a:rPr>
                <a:t>技术文档</a:t>
              </a:r>
              <a:r>
                <a:rPr kumimoji="1" lang="en-US" altLang="zh-CN" sz="1400" dirty="0">
                  <a:solidFill>
                    <a:schemeClr val="tx1">
                      <a:lumMod val="75000"/>
                      <a:lumOff val="25000"/>
                    </a:schemeClr>
                  </a:solidFill>
                  <a:cs typeface="+mn-ea"/>
                  <a:sym typeface="+mn-lt"/>
                </a:rPr>
                <a:t>--</a:t>
              </a:r>
              <a:r>
                <a:rPr kumimoji="1" lang="en-GB" altLang="zh-CN" sz="1400" dirty="0">
                  <a:solidFill>
                    <a:schemeClr val="tx1">
                      <a:lumMod val="75000"/>
                      <a:lumOff val="25000"/>
                    </a:schemeClr>
                  </a:solidFill>
                  <a:cs typeface="+mn-ea"/>
                  <a:sym typeface="+mn-lt"/>
                </a:rPr>
                <a:t>https://ldc2.layabox.com/</a:t>
              </a:r>
              <a:r>
                <a:rPr kumimoji="1" lang="zh-CN" altLang="en-US" sz="1400" dirty="0">
                  <a:solidFill>
                    <a:schemeClr val="tx1">
                      <a:lumMod val="75000"/>
                      <a:lumOff val="25000"/>
                    </a:schemeClr>
                  </a:solidFill>
                  <a:cs typeface="+mn-ea"/>
                  <a:sym typeface="+mn-lt"/>
                </a:rPr>
                <a:t>（</a:t>
              </a:r>
              <a:r>
                <a:rPr kumimoji="1" lang="en-US" altLang="zh-CN" sz="1400" dirty="0">
                  <a:solidFill>
                    <a:schemeClr val="tx1">
                      <a:lumMod val="75000"/>
                      <a:lumOff val="25000"/>
                    </a:schemeClr>
                  </a:solidFill>
                  <a:cs typeface="+mn-ea"/>
                  <a:sym typeface="+mn-lt"/>
                </a:rPr>
                <a:t>2021/10/23</a:t>
              </a:r>
              <a:r>
                <a:rPr kumimoji="1" lang="zh-CN" altLang="en-US" sz="1400" dirty="0">
                  <a:solidFill>
                    <a:schemeClr val="tx1">
                      <a:lumMod val="75000"/>
                      <a:lumOff val="25000"/>
                    </a:schemeClr>
                  </a:solidFill>
                  <a:cs typeface="+mn-ea"/>
                  <a:sym typeface="+mn-lt"/>
                </a:rPr>
                <a:t>）</a:t>
              </a:r>
              <a:endParaRPr kumimoji="1" lang="en-GB" altLang="zh-CN" sz="1400" dirty="0">
                <a:solidFill>
                  <a:schemeClr val="tx1">
                    <a:lumMod val="75000"/>
                    <a:lumOff val="25000"/>
                  </a:schemeClr>
                </a:solidFill>
                <a:cs typeface="+mn-ea"/>
                <a:sym typeface="+mn-lt"/>
              </a:endParaRPr>
            </a:p>
          </p:txBody>
        </p:sp>
      </p:grpSp>
      <p:grpSp>
        <p:nvGrpSpPr>
          <p:cNvPr id="69" name="组合 68"/>
          <p:cNvGrpSpPr/>
          <p:nvPr/>
        </p:nvGrpSpPr>
        <p:grpSpPr>
          <a:xfrm>
            <a:off x="8054363" y="2234101"/>
            <a:ext cx="3345377" cy="3019784"/>
            <a:chOff x="8000968" y="2519070"/>
            <a:chExt cx="3345377" cy="3019784"/>
          </a:xfrm>
        </p:grpSpPr>
        <p:sp>
          <p:nvSpPr>
            <p:cNvPr id="71" name="椭圆 70"/>
            <p:cNvSpPr/>
            <p:nvPr/>
          </p:nvSpPr>
          <p:spPr>
            <a:xfrm>
              <a:off x="8000968" y="2519070"/>
              <a:ext cx="989789" cy="982065"/>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73" name="组合 72"/>
            <p:cNvGrpSpPr/>
            <p:nvPr/>
          </p:nvGrpSpPr>
          <p:grpSpPr>
            <a:xfrm>
              <a:off x="8282303" y="4748022"/>
              <a:ext cx="3064042" cy="790832"/>
              <a:chOff x="2417271" y="2425976"/>
              <a:chExt cx="3064042" cy="790832"/>
            </a:xfrm>
          </p:grpSpPr>
          <p:sp>
            <p:nvSpPr>
              <p:cNvPr id="74" name="矩形 73"/>
              <p:cNvSpPr/>
              <p:nvPr/>
            </p:nvSpPr>
            <p:spPr>
              <a:xfrm>
                <a:off x="2618425" y="2425976"/>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项目配置管理</a:t>
                </a:r>
                <a:endParaRPr lang="en-US" altLang="zh-CN" kern="0" dirty="0">
                  <a:ln w="3175">
                    <a:noFill/>
                  </a:ln>
                  <a:solidFill>
                    <a:schemeClr val="tx1">
                      <a:lumMod val="75000"/>
                      <a:lumOff val="25000"/>
                    </a:schemeClr>
                  </a:solidFill>
                  <a:cs typeface="+mn-ea"/>
                  <a:sym typeface="+mn-lt"/>
                </a:endParaRPr>
              </a:p>
            </p:txBody>
          </p:sp>
          <p:sp>
            <p:nvSpPr>
              <p:cNvPr id="75" name="文本框 74"/>
              <p:cNvSpPr txBox="1"/>
              <p:nvPr/>
            </p:nvSpPr>
            <p:spPr>
              <a:xfrm>
                <a:off x="2417271" y="2834716"/>
                <a:ext cx="3064042" cy="382092"/>
              </a:xfrm>
              <a:prstGeom prst="rect">
                <a:avLst/>
              </a:prstGeom>
              <a:noFill/>
            </p:spPr>
            <p:txBody>
              <a:bodyPr wrap="square" rtlCol="0">
                <a:spAutoFit/>
              </a:bodyPr>
              <a:lstStyle/>
              <a:p>
                <a:pPr algn="ctr">
                  <a:lnSpc>
                    <a:spcPct val="150000"/>
                  </a:lnSpc>
                </a:pPr>
                <a:r>
                  <a:rPr kumimoji="1" lang="zh-CN" altLang="en-US" sz="1400" dirty="0">
                    <a:solidFill>
                      <a:schemeClr val="tx1">
                        <a:lumMod val="75000"/>
                        <a:lumOff val="25000"/>
                      </a:schemeClr>
                    </a:solidFill>
                    <a:cs typeface="+mn-ea"/>
                    <a:sym typeface="+mn-lt"/>
                  </a:rPr>
                  <a:t>利用</a:t>
                </a:r>
                <a:r>
                  <a:rPr kumimoji="1" lang="en-US" altLang="zh-CN" sz="1400" dirty="0" err="1">
                    <a:solidFill>
                      <a:schemeClr val="tx1">
                        <a:lumMod val="75000"/>
                        <a:lumOff val="25000"/>
                      </a:schemeClr>
                    </a:solidFill>
                    <a:cs typeface="+mn-ea"/>
                    <a:sym typeface="+mn-lt"/>
                  </a:rPr>
                  <a:t>Github</a:t>
                </a:r>
                <a:r>
                  <a:rPr kumimoji="1" lang="zh-CN" altLang="en-US" sz="1400" dirty="0">
                    <a:solidFill>
                      <a:schemeClr val="tx1">
                        <a:lumMod val="75000"/>
                        <a:lumOff val="25000"/>
                      </a:schemeClr>
                    </a:solidFill>
                    <a:cs typeface="+mn-ea"/>
                    <a:sym typeface="+mn-lt"/>
                  </a:rPr>
                  <a:t>进行项目版本配置管理</a:t>
                </a:r>
                <a:endParaRPr kumimoji="1" lang="en-GB" altLang="zh-CN" sz="1400" dirty="0">
                  <a:solidFill>
                    <a:schemeClr val="tx1">
                      <a:lumMod val="75000"/>
                      <a:lumOff val="25000"/>
                    </a:schemeClr>
                  </a:solidFill>
                  <a:cs typeface="+mn-ea"/>
                  <a:sym typeface="+mn-lt"/>
                </a:endParaRPr>
              </a:p>
            </p:txBody>
          </p:sp>
        </p:grpSp>
      </p:grpSp>
      <p:grpSp>
        <p:nvGrpSpPr>
          <p:cNvPr id="11" name="组合 10"/>
          <p:cNvGrpSpPr/>
          <p:nvPr/>
        </p:nvGrpSpPr>
        <p:grpSpPr>
          <a:xfrm>
            <a:off x="4773930" y="340360"/>
            <a:ext cx="2468245" cy="879475"/>
            <a:chOff x="3279" y="4178"/>
            <a:chExt cx="3887" cy="1385"/>
          </a:xfrm>
        </p:grpSpPr>
        <p:sp>
          <p:nvSpPr>
            <p:cNvPr id="2" name="文本框 1"/>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参考资料</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p:tgtEl>
                                          <p:spTgt spid="47"/>
                                        </p:tgtEl>
                                        <p:attrNameLst>
                                          <p:attrName>ppt_y</p:attrName>
                                        </p:attrNameLst>
                                      </p:cBhvr>
                                      <p:tavLst>
                                        <p:tav tm="0">
                                          <p:val>
                                            <p:strVal val="#ppt_y+#ppt_h*1.125000"/>
                                          </p:val>
                                        </p:tav>
                                        <p:tav tm="100000">
                                          <p:val>
                                            <p:strVal val="#ppt_y"/>
                                          </p:val>
                                        </p:tav>
                                      </p:tavLst>
                                    </p:anim>
                                    <p:animEffect transition="in" filter="wipe(up)">
                                      <p:cBhvr>
                                        <p:cTn id="17" dur="500"/>
                                        <p:tgtEl>
                                          <p:spTgt spid="47"/>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additive="base">
                                        <p:cTn id="25" dur="500"/>
                                        <p:tgtEl>
                                          <p:spTgt spid="66"/>
                                        </p:tgtEl>
                                        <p:attrNameLst>
                                          <p:attrName>ppt_y</p:attrName>
                                        </p:attrNameLst>
                                      </p:cBhvr>
                                      <p:tavLst>
                                        <p:tav tm="0">
                                          <p:val>
                                            <p:strVal val="#ppt_y+#ppt_h*1.125000"/>
                                          </p:val>
                                        </p:tav>
                                        <p:tav tm="100000">
                                          <p:val>
                                            <p:strVal val="#ppt_y"/>
                                          </p:val>
                                        </p:tav>
                                      </p:tavLst>
                                    </p:anim>
                                    <p:animEffect transition="in" filter="wipe(up)">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69"/>
                                        </p:tgtEl>
                                        <p:attrNameLst>
                                          <p:attrName>style.visibility</p:attrName>
                                        </p:attrNameLst>
                                      </p:cBhvr>
                                      <p:to>
                                        <p:strVal val="visible"/>
                                      </p:to>
                                    </p:set>
                                    <p:anim calcmode="lin" valueType="num">
                                      <p:cBhvr additive="base">
                                        <p:cTn id="34" dur="500"/>
                                        <p:tgtEl>
                                          <p:spTgt spid="69"/>
                                        </p:tgtEl>
                                        <p:attrNameLst>
                                          <p:attrName>ppt_y</p:attrName>
                                        </p:attrNameLst>
                                      </p:cBhvr>
                                      <p:tavLst>
                                        <p:tav tm="0">
                                          <p:val>
                                            <p:strVal val="#ppt_y+#ppt_h*1.125000"/>
                                          </p:val>
                                        </p:tav>
                                        <p:tav tm="100000">
                                          <p:val>
                                            <p:strVal val="#ppt_y"/>
                                          </p:val>
                                        </p:tav>
                                      </p:tavLst>
                                    </p:anim>
                                    <p:animEffect transition="in" filter="wipe(up)">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flipH="1">
            <a:off x="0" y="0"/>
            <a:ext cx="7546975" cy="3087370"/>
          </a:xfrm>
          <a:prstGeom prst="rect">
            <a:avLst/>
          </a:prstGeom>
        </p:spPr>
      </p:pic>
      <p:pic>
        <p:nvPicPr>
          <p:cNvPr id="4" name="그래픽 5"/>
          <p:cNvPicPr>
            <a:picLocks noChangeAspect="1"/>
          </p:cNvPicPr>
          <p:nvPr/>
        </p:nvPicPr>
        <p:blipFill>
          <a:blip r:embed="rId5" cstate="screen">
            <a:extLst>
              <a:ext uri="{96DAC541-7B7A-43D3-8B79-37D633B846F1}">
                <asvg:svgBlip xmlns:asvg="http://schemas.microsoft.com/office/drawing/2016/SVG/main" r:embed="rId6"/>
              </a:ext>
            </a:extLst>
          </a:blip>
          <a:stretch>
            <a:fillRect/>
          </a:stretch>
        </p:blipFill>
        <p:spPr>
          <a:xfrm flipH="1">
            <a:off x="6666557" y="5614925"/>
            <a:ext cx="5525442" cy="1243075"/>
          </a:xfrm>
          <a:prstGeom prst="rect">
            <a:avLst/>
          </a:prstGeom>
        </p:spPr>
      </p:pic>
      <p:pic>
        <p:nvPicPr>
          <p:cNvPr id="5"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H="1" flipV="1">
            <a:off x="11131743" y="2048307"/>
            <a:ext cx="1060257" cy="2055359"/>
          </a:xfrm>
          <a:prstGeom prst="rect">
            <a:avLst/>
          </a:prstGeom>
        </p:spPr>
      </p:pic>
      <p:pic>
        <p:nvPicPr>
          <p:cNvPr id="7" name="그래픽 8"/>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2537460" y="1177290"/>
            <a:ext cx="358140" cy="392430"/>
          </a:xfrm>
          <a:prstGeom prst="rect">
            <a:avLst/>
          </a:prstGeom>
        </p:spPr>
      </p:pic>
      <p:pic>
        <p:nvPicPr>
          <p:cNvPr id="8" name="그래픽 10"/>
          <p:cNvPicPr>
            <a:picLocks noChangeAspect="1"/>
          </p:cNvPicPr>
          <p:nvPr/>
        </p:nvPicPr>
        <p:blipFill>
          <a:blip r:embed="rId11" cstate="screen">
            <a:extLst>
              <a:ext uri="{96DAC541-7B7A-43D3-8B79-37D633B846F1}">
                <asvg:svgBlip xmlns:asvg="http://schemas.microsoft.com/office/drawing/2016/SVG/main" r:embed="rId12"/>
              </a:ext>
            </a:extLst>
          </a:blip>
          <a:stretch>
            <a:fillRect/>
          </a:stretch>
        </p:blipFill>
        <p:spPr>
          <a:xfrm>
            <a:off x="827313" y="3198495"/>
            <a:ext cx="219075" cy="219075"/>
          </a:xfrm>
          <a:prstGeom prst="rect">
            <a:avLst/>
          </a:prstGeom>
        </p:spPr>
      </p:pic>
      <p:pic>
        <p:nvPicPr>
          <p:cNvPr id="9" name="그래픽 13"/>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11131477" y="5435408"/>
            <a:ext cx="443497" cy="443497"/>
          </a:xfrm>
          <a:prstGeom prst="rect">
            <a:avLst/>
          </a:prstGeom>
        </p:spPr>
      </p:pic>
      <p:sp>
        <p:nvSpPr>
          <p:cNvPr id="12" name="圆角矩形 11"/>
          <p:cNvSpPr/>
          <p:nvPr/>
        </p:nvSpPr>
        <p:spPr>
          <a:xfrm>
            <a:off x="5148722" y="4736744"/>
            <a:ext cx="2398253" cy="543339"/>
          </a:xfrm>
          <a:prstGeom prst="round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313544" y="4824289"/>
            <a:ext cx="2067339" cy="368300"/>
          </a:xfrm>
          <a:prstGeom prst="rect">
            <a:avLst/>
          </a:prstGeom>
          <a:noFill/>
        </p:spPr>
        <p:txBody>
          <a:bodyPr wrap="square" rtlCol="0">
            <a:spAutoFit/>
          </a:bodyPr>
          <a:lstStyle/>
          <a:p>
            <a:pPr algn="dist"/>
            <a:r>
              <a:rPr kumimoji="1" lang="zh-CN" altLang="en-US" dirty="0">
                <a:solidFill>
                  <a:schemeClr val="bg1"/>
                </a:solidFill>
                <a:cs typeface="+mn-ea"/>
                <a:sym typeface="+mn-lt"/>
              </a:rPr>
              <a:t>汇报人：</a:t>
            </a:r>
            <a:r>
              <a:rPr kumimoji="1" lang="en-US" altLang="zh-CN" dirty="0">
                <a:solidFill>
                  <a:schemeClr val="bg1"/>
                </a:solidFill>
                <a:cs typeface="+mn-ea"/>
                <a:sym typeface="+mn-lt"/>
              </a:rPr>
              <a:t>G13</a:t>
            </a:r>
            <a:endParaRPr kumimoji="1" lang="zh-CN" altLang="en-US" dirty="0">
              <a:solidFill>
                <a:schemeClr val="bg1"/>
              </a:solidFill>
              <a:cs typeface="+mn-ea"/>
              <a:sym typeface="+mn-lt"/>
            </a:endParaRPr>
          </a:p>
        </p:txBody>
      </p:sp>
      <p:sp>
        <p:nvSpPr>
          <p:cNvPr id="15" name="文本框 14"/>
          <p:cNvSpPr txBox="1"/>
          <p:nvPr/>
        </p:nvSpPr>
        <p:spPr>
          <a:xfrm>
            <a:off x="2230120" y="2310765"/>
            <a:ext cx="8237220" cy="1106805"/>
          </a:xfrm>
          <a:prstGeom prst="rect">
            <a:avLst/>
          </a:prstGeom>
          <a:noFill/>
        </p:spPr>
        <p:txBody>
          <a:bodyPr wrap="square" rtlCol="0">
            <a:spAutoFit/>
          </a:bodyPr>
          <a:lstStyle/>
          <a:p>
            <a:pPr algn="dist"/>
            <a:r>
              <a:rPr kumimoji="1" lang="zh-CN" altLang="en-US" sz="6600">
                <a:solidFill>
                  <a:schemeClr val="tx1">
                    <a:lumMod val="75000"/>
                    <a:lumOff val="25000"/>
                  </a:schemeClr>
                </a:solidFill>
                <a:cs typeface="+mn-ea"/>
                <a:sym typeface="+mn-lt"/>
              </a:rPr>
              <a:t>非常感谢观看</a:t>
            </a:r>
            <a:endParaRPr kumimoji="1" lang="zh-CN" altLang="en-US" sz="6600" dirty="0">
              <a:solidFill>
                <a:schemeClr val="tx1">
                  <a:lumMod val="75000"/>
                  <a:lumOff val="25000"/>
                </a:schemeClr>
              </a:solidFill>
              <a:cs typeface="+mn-ea"/>
              <a:sym typeface="+mn-lt"/>
            </a:endParaRPr>
          </a:p>
        </p:txBody>
      </p:sp>
      <p:sp>
        <p:nvSpPr>
          <p:cNvPr id="16" name="文本框 15"/>
          <p:cNvSpPr txBox="1"/>
          <p:nvPr/>
        </p:nvSpPr>
        <p:spPr>
          <a:xfrm>
            <a:off x="1850052" y="3653594"/>
            <a:ext cx="8997356" cy="1064907"/>
          </a:xfrm>
          <a:prstGeom prst="rect">
            <a:avLst/>
          </a:prstGeom>
          <a:noFill/>
        </p:spPr>
        <p:txBody>
          <a:bodyPr wrap="square" rtlCol="0">
            <a:spAutoFit/>
          </a:bodyPr>
          <a:lstStyle/>
          <a:p>
            <a:pPr algn="ctr">
              <a:lnSpc>
                <a:spcPct val="140000"/>
              </a:lnSpc>
            </a:pPr>
            <a:r>
              <a:rPr lang="en-GB" altLang="zh-CN" sz="1200" dirty="0">
                <a:solidFill>
                  <a:srgbClr val="87888B"/>
                </a:solidFill>
                <a:cs typeface="+mn-ea"/>
                <a:sym typeface="+mn-lt"/>
              </a:rPr>
              <a:t>click here to enter text descriptions such as content introduction, data statistics, event analysis, summary and overview related to this subtitle or </a:t>
            </a:r>
            <a:r>
              <a:rPr lang="en-GB" altLang="zh-CN" sz="1200" dirty="0" err="1">
                <a:solidFill>
                  <a:srgbClr val="87888B"/>
                </a:solidFill>
                <a:cs typeface="+mn-ea"/>
                <a:sym typeface="+mn-lt"/>
              </a:rPr>
              <a:t>graph.click</a:t>
            </a:r>
            <a:r>
              <a:rPr lang="en-GB" altLang="zh-CN" sz="1200" dirty="0">
                <a:solidFill>
                  <a:srgbClr val="87888B"/>
                </a:solidFill>
                <a:cs typeface="+mn-ea"/>
                <a:sym typeface="+mn-lt"/>
              </a:rPr>
              <a:t> here to enter text descriptions such as content introduction, data statistics, event analysis, summary and overview related to this subtitle or graph.</a:t>
            </a:r>
          </a:p>
          <a:p>
            <a:pPr algn="ctr">
              <a:lnSpc>
                <a:spcPct val="120000"/>
              </a:lnSpc>
            </a:pPr>
            <a:endParaRPr lang="en-GB" altLang="zh-CN" sz="1200" dirty="0">
              <a:solidFill>
                <a:srgbClr val="87888B"/>
              </a:solidFill>
              <a:cs typeface="+mn-ea"/>
              <a:sym typeface="+mn-lt"/>
            </a:endParaRPr>
          </a:p>
        </p:txBody>
      </p:sp>
      <p:pic>
        <p:nvPicPr>
          <p:cNvPr id="17"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V="1">
            <a:off x="0" y="4966335"/>
            <a:ext cx="824865" cy="1598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래픽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901940" cy="3405505"/>
          </a:xfrm>
          <a:prstGeom prst="rect">
            <a:avLst/>
          </a:prstGeom>
        </p:spPr>
      </p:pic>
      <p:sp>
        <p:nvSpPr>
          <p:cNvPr id="3" name="자유형: 도형 5"/>
          <p:cNvSpPr/>
          <p:nvPr/>
        </p:nvSpPr>
        <p:spPr>
          <a:xfrm>
            <a:off x="8335645" y="6138545"/>
            <a:ext cx="3856355" cy="721995"/>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rgbClr val="D6CACC"/>
          </a:solidFill>
          <a:ln w="8483" cap="flat">
            <a:noFill/>
            <a:prstDash val="solid"/>
            <a:miter/>
          </a:ln>
        </p:spPr>
        <p:txBody>
          <a:bodyPr rtlCol="0" anchor="ctr"/>
          <a:lstStyle/>
          <a:p>
            <a:endParaRPr lang="ko-KR" altLang="en-US">
              <a:cs typeface="+mn-ea"/>
              <a:sym typeface="+mn-lt"/>
            </a:endParaRPr>
          </a:p>
        </p:txBody>
      </p:sp>
      <p:sp>
        <p:nvSpPr>
          <p:cNvPr id="4" name="文本框 3"/>
          <p:cNvSpPr txBox="1"/>
          <p:nvPr/>
        </p:nvSpPr>
        <p:spPr>
          <a:xfrm>
            <a:off x="7767827" y="213005"/>
            <a:ext cx="1974215" cy="922020"/>
          </a:xfrm>
          <a:prstGeom prst="rect">
            <a:avLst/>
          </a:prstGeom>
          <a:noFill/>
        </p:spPr>
        <p:txBody>
          <a:bodyPr wrap="square" rtlCol="0">
            <a:spAutoFit/>
          </a:bodyPr>
          <a:lstStyle/>
          <a:p>
            <a:pPr algn="dist"/>
            <a:r>
              <a:rPr kumimoji="1" lang="zh-CN" altLang="en-US" sz="5400" dirty="0">
                <a:solidFill>
                  <a:schemeClr val="tx1">
                    <a:lumMod val="75000"/>
                    <a:lumOff val="25000"/>
                  </a:schemeClr>
                </a:solidFill>
                <a:cs typeface="+mn-ea"/>
                <a:sym typeface="+mn-lt"/>
              </a:rPr>
              <a:t>目录</a:t>
            </a:r>
            <a:r>
              <a:rPr kumimoji="1" lang="en-US" altLang="zh-CN" sz="5400" dirty="0">
                <a:solidFill>
                  <a:schemeClr val="tx1">
                    <a:lumMod val="75000"/>
                    <a:lumOff val="25000"/>
                  </a:schemeClr>
                </a:solidFill>
                <a:cs typeface="+mn-ea"/>
                <a:sym typeface="+mn-lt"/>
              </a:rPr>
              <a:t>/</a:t>
            </a:r>
          </a:p>
        </p:txBody>
      </p:sp>
      <p:sp>
        <p:nvSpPr>
          <p:cNvPr id="5" name="文本框 4"/>
          <p:cNvSpPr txBox="1"/>
          <p:nvPr/>
        </p:nvSpPr>
        <p:spPr>
          <a:xfrm>
            <a:off x="9562298" y="611805"/>
            <a:ext cx="2159566" cy="523220"/>
          </a:xfrm>
          <a:prstGeom prst="rect">
            <a:avLst/>
          </a:prstGeom>
          <a:noFill/>
        </p:spPr>
        <p:txBody>
          <a:bodyPr wrap="none" rtlCol="0">
            <a:spAutoFit/>
          </a:bodyPr>
          <a:lstStyle/>
          <a:p>
            <a:r>
              <a:rPr kumimoji="1" lang="en-US" altLang="zh-CN" sz="2800" dirty="0">
                <a:solidFill>
                  <a:schemeClr val="tx1">
                    <a:lumMod val="75000"/>
                    <a:lumOff val="25000"/>
                  </a:schemeClr>
                </a:solidFill>
                <a:cs typeface="+mn-ea"/>
                <a:sym typeface="+mn-lt"/>
              </a:rPr>
              <a:t>CONTENTS</a:t>
            </a:r>
            <a:endParaRPr kumimoji="1" lang="zh-CN" altLang="en-US" sz="2800" dirty="0">
              <a:solidFill>
                <a:schemeClr val="tx1">
                  <a:lumMod val="75000"/>
                  <a:lumOff val="25000"/>
                </a:schemeClr>
              </a:solidFill>
              <a:cs typeface="+mn-ea"/>
              <a:sym typeface="+mn-lt"/>
            </a:endParaRPr>
          </a:p>
        </p:txBody>
      </p:sp>
      <p:sp>
        <p:nvSpPr>
          <p:cNvPr id="8" name="文本框 7"/>
          <p:cNvSpPr txBox="1"/>
          <p:nvPr/>
        </p:nvSpPr>
        <p:spPr>
          <a:xfrm>
            <a:off x="4221653" y="428574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用户需求</a:t>
            </a:r>
          </a:p>
        </p:txBody>
      </p:sp>
      <p:grpSp>
        <p:nvGrpSpPr>
          <p:cNvPr id="15" name="组合 14"/>
          <p:cNvGrpSpPr/>
          <p:nvPr/>
        </p:nvGrpSpPr>
        <p:grpSpPr>
          <a:xfrm>
            <a:off x="4695739" y="3466198"/>
            <a:ext cx="662608" cy="662608"/>
            <a:chOff x="4443135" y="2843007"/>
            <a:chExt cx="662608" cy="662608"/>
          </a:xfrm>
        </p:grpSpPr>
        <p:sp>
          <p:nvSpPr>
            <p:cNvPr id="13" name="圆角矩形 12"/>
            <p:cNvSpPr/>
            <p:nvPr/>
          </p:nvSpPr>
          <p:spPr>
            <a:xfrm rot="2700000">
              <a:off x="4443135" y="2843007"/>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4" name="文本框 13"/>
            <p:cNvSpPr txBox="1"/>
            <p:nvPr/>
          </p:nvSpPr>
          <p:spPr>
            <a:xfrm>
              <a:off x="4526614" y="2945774"/>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03</a:t>
              </a:r>
              <a:endParaRPr kumimoji="1" lang="zh-CN" altLang="en-US" sz="2400" dirty="0">
                <a:solidFill>
                  <a:schemeClr val="bg1"/>
                </a:solidFill>
                <a:cs typeface="+mn-ea"/>
                <a:sym typeface="+mn-lt"/>
              </a:endParaRPr>
            </a:p>
          </p:txBody>
        </p:sp>
      </p:grpSp>
      <p:sp>
        <p:nvSpPr>
          <p:cNvPr id="16" name="文本框 15"/>
          <p:cNvSpPr txBox="1"/>
          <p:nvPr/>
        </p:nvSpPr>
        <p:spPr>
          <a:xfrm>
            <a:off x="6217319" y="429856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界面原型</a:t>
            </a:r>
          </a:p>
        </p:txBody>
      </p:sp>
      <p:grpSp>
        <p:nvGrpSpPr>
          <p:cNvPr id="18" name="组合 17"/>
          <p:cNvGrpSpPr/>
          <p:nvPr/>
        </p:nvGrpSpPr>
        <p:grpSpPr>
          <a:xfrm>
            <a:off x="6696495" y="3454960"/>
            <a:ext cx="662608" cy="662608"/>
            <a:chOff x="4404994" y="2895785"/>
            <a:chExt cx="662608" cy="662608"/>
          </a:xfrm>
        </p:grpSpPr>
        <p:sp>
          <p:nvSpPr>
            <p:cNvPr id="19" name="圆角矩形 18"/>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p:cNvSpPr txBox="1"/>
            <p:nvPr/>
          </p:nvSpPr>
          <p:spPr>
            <a:xfrm>
              <a:off x="4488473" y="2996257"/>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04</a:t>
              </a:r>
              <a:endParaRPr kumimoji="1" lang="zh-CN" altLang="en-US" sz="2400" dirty="0">
                <a:solidFill>
                  <a:schemeClr val="bg1"/>
                </a:solidFill>
                <a:cs typeface="+mn-ea"/>
                <a:sym typeface="+mn-lt"/>
              </a:endParaRPr>
            </a:p>
          </p:txBody>
        </p:sp>
      </p:grpSp>
      <p:sp>
        <p:nvSpPr>
          <p:cNvPr id="21" name="文本框 20"/>
          <p:cNvSpPr txBox="1"/>
          <p:nvPr/>
        </p:nvSpPr>
        <p:spPr>
          <a:xfrm>
            <a:off x="8197335" y="428574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数据字典</a:t>
            </a:r>
          </a:p>
        </p:txBody>
      </p:sp>
      <p:grpSp>
        <p:nvGrpSpPr>
          <p:cNvPr id="23" name="组合 22"/>
          <p:cNvGrpSpPr/>
          <p:nvPr/>
        </p:nvGrpSpPr>
        <p:grpSpPr>
          <a:xfrm>
            <a:off x="8676961" y="3466195"/>
            <a:ext cx="662608" cy="662608"/>
            <a:chOff x="4381507" y="2895785"/>
            <a:chExt cx="662608" cy="662608"/>
          </a:xfrm>
        </p:grpSpPr>
        <p:sp>
          <p:nvSpPr>
            <p:cNvPr id="24" name="圆角矩形 23"/>
            <p:cNvSpPr/>
            <p:nvPr/>
          </p:nvSpPr>
          <p:spPr>
            <a:xfrm rot="2700000">
              <a:off x="4381507" y="2895785"/>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5" name="文本框 24"/>
            <p:cNvSpPr txBox="1"/>
            <p:nvPr/>
          </p:nvSpPr>
          <p:spPr>
            <a:xfrm>
              <a:off x="4464536" y="2996256"/>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05</a:t>
              </a:r>
              <a:endParaRPr kumimoji="1" lang="zh-CN" altLang="en-US" sz="2400" dirty="0">
                <a:solidFill>
                  <a:schemeClr val="bg1"/>
                </a:solidFill>
                <a:cs typeface="+mn-ea"/>
                <a:sym typeface="+mn-lt"/>
              </a:endParaRPr>
            </a:p>
          </p:txBody>
        </p:sp>
      </p:grpSp>
      <p:sp>
        <p:nvSpPr>
          <p:cNvPr id="26" name="文本框 25"/>
          <p:cNvSpPr txBox="1"/>
          <p:nvPr/>
        </p:nvSpPr>
        <p:spPr>
          <a:xfrm>
            <a:off x="10100907" y="429781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小组分工</a:t>
            </a:r>
          </a:p>
        </p:txBody>
      </p:sp>
      <p:grpSp>
        <p:nvGrpSpPr>
          <p:cNvPr id="28" name="组合 27"/>
          <p:cNvGrpSpPr/>
          <p:nvPr/>
        </p:nvGrpSpPr>
        <p:grpSpPr>
          <a:xfrm>
            <a:off x="10618988" y="3466196"/>
            <a:ext cx="662608" cy="662608"/>
            <a:chOff x="4404994" y="2895785"/>
            <a:chExt cx="662608" cy="662608"/>
          </a:xfrm>
        </p:grpSpPr>
        <p:sp>
          <p:nvSpPr>
            <p:cNvPr id="29" name="圆角矩形 28"/>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0" name="文本框 29"/>
            <p:cNvSpPr txBox="1"/>
            <p:nvPr/>
          </p:nvSpPr>
          <p:spPr>
            <a:xfrm>
              <a:off x="4488473" y="2996256"/>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06</a:t>
              </a:r>
              <a:endParaRPr kumimoji="1" lang="zh-CN" altLang="en-US" sz="2400" dirty="0">
                <a:solidFill>
                  <a:schemeClr val="bg1"/>
                </a:solidFill>
                <a:cs typeface="+mn-ea"/>
                <a:sym typeface="+mn-lt"/>
              </a:endParaRPr>
            </a:p>
          </p:txBody>
        </p:sp>
      </p:grpSp>
      <p:grpSp>
        <p:nvGrpSpPr>
          <p:cNvPr id="37" name="组合 36">
            <a:extLst>
              <a:ext uri="{FF2B5EF4-FFF2-40B4-BE49-F238E27FC236}">
                <a16:creationId xmlns:a16="http://schemas.microsoft.com/office/drawing/2014/main" id="{6159A326-786C-485D-A48C-EBBFD4FEE1F6}"/>
              </a:ext>
            </a:extLst>
          </p:cNvPr>
          <p:cNvGrpSpPr/>
          <p:nvPr/>
        </p:nvGrpSpPr>
        <p:grpSpPr>
          <a:xfrm>
            <a:off x="958507" y="3439853"/>
            <a:ext cx="662608" cy="662608"/>
            <a:chOff x="4443135" y="2843007"/>
            <a:chExt cx="662608" cy="662608"/>
          </a:xfrm>
        </p:grpSpPr>
        <p:sp>
          <p:nvSpPr>
            <p:cNvPr id="38" name="圆角矩形 12">
              <a:extLst>
                <a:ext uri="{FF2B5EF4-FFF2-40B4-BE49-F238E27FC236}">
                  <a16:creationId xmlns:a16="http://schemas.microsoft.com/office/drawing/2014/main" id="{3548F060-0DC9-4B9E-A216-097D5A2F6245}"/>
                </a:ext>
              </a:extLst>
            </p:cNvPr>
            <p:cNvSpPr/>
            <p:nvPr/>
          </p:nvSpPr>
          <p:spPr>
            <a:xfrm rot="2700000">
              <a:off x="4443135" y="2843007"/>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9" name="文本框 38">
              <a:extLst>
                <a:ext uri="{FF2B5EF4-FFF2-40B4-BE49-F238E27FC236}">
                  <a16:creationId xmlns:a16="http://schemas.microsoft.com/office/drawing/2014/main" id="{62FA882C-EB21-4169-BCE6-6C4BC2AFB46A}"/>
                </a:ext>
              </a:extLst>
            </p:cNvPr>
            <p:cNvSpPr txBox="1"/>
            <p:nvPr/>
          </p:nvSpPr>
          <p:spPr>
            <a:xfrm>
              <a:off x="4526614" y="2945774"/>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01</a:t>
              </a:r>
              <a:endParaRPr kumimoji="1" lang="zh-CN" altLang="en-US" sz="2400" dirty="0">
                <a:solidFill>
                  <a:schemeClr val="bg1"/>
                </a:solidFill>
                <a:cs typeface="+mn-ea"/>
                <a:sym typeface="+mn-lt"/>
              </a:endParaRPr>
            </a:p>
          </p:txBody>
        </p:sp>
      </p:grpSp>
      <p:grpSp>
        <p:nvGrpSpPr>
          <p:cNvPr id="40" name="组合 39">
            <a:extLst>
              <a:ext uri="{FF2B5EF4-FFF2-40B4-BE49-F238E27FC236}">
                <a16:creationId xmlns:a16="http://schemas.microsoft.com/office/drawing/2014/main" id="{A25164A4-9977-4CAA-83D8-09B1EEC63171}"/>
              </a:ext>
            </a:extLst>
          </p:cNvPr>
          <p:cNvGrpSpPr/>
          <p:nvPr/>
        </p:nvGrpSpPr>
        <p:grpSpPr>
          <a:xfrm>
            <a:off x="2768952" y="3452496"/>
            <a:ext cx="662608" cy="662608"/>
            <a:chOff x="4404994" y="2895785"/>
            <a:chExt cx="662608" cy="662608"/>
          </a:xfrm>
        </p:grpSpPr>
        <p:sp>
          <p:nvSpPr>
            <p:cNvPr id="41" name="圆角矩形 18">
              <a:extLst>
                <a:ext uri="{FF2B5EF4-FFF2-40B4-BE49-F238E27FC236}">
                  <a16:creationId xmlns:a16="http://schemas.microsoft.com/office/drawing/2014/main" id="{36A9B4E1-4C81-46D3-8738-F98F6AC0A93F}"/>
                </a:ext>
              </a:extLst>
            </p:cNvPr>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2" name="文本框 41">
              <a:extLst>
                <a:ext uri="{FF2B5EF4-FFF2-40B4-BE49-F238E27FC236}">
                  <a16:creationId xmlns:a16="http://schemas.microsoft.com/office/drawing/2014/main" id="{77D76437-61BF-487E-9A85-413DA153FE19}"/>
                </a:ext>
              </a:extLst>
            </p:cNvPr>
            <p:cNvSpPr txBox="1"/>
            <p:nvPr/>
          </p:nvSpPr>
          <p:spPr>
            <a:xfrm>
              <a:off x="4488473" y="2996257"/>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02</a:t>
              </a:r>
              <a:endParaRPr kumimoji="1" lang="zh-CN" altLang="en-US" sz="2400" dirty="0">
                <a:solidFill>
                  <a:schemeClr val="bg1"/>
                </a:solidFill>
                <a:cs typeface="+mn-ea"/>
                <a:sym typeface="+mn-lt"/>
              </a:endParaRPr>
            </a:p>
          </p:txBody>
        </p:sp>
      </p:grpSp>
      <p:sp>
        <p:nvSpPr>
          <p:cNvPr id="9" name="文本框 8">
            <a:extLst>
              <a:ext uri="{FF2B5EF4-FFF2-40B4-BE49-F238E27FC236}">
                <a16:creationId xmlns:a16="http://schemas.microsoft.com/office/drawing/2014/main" id="{71EF5547-9CE3-40F1-A724-5F84FFC6B5C8}"/>
              </a:ext>
            </a:extLst>
          </p:cNvPr>
          <p:cNvSpPr txBox="1"/>
          <p:nvPr/>
        </p:nvSpPr>
        <p:spPr>
          <a:xfrm>
            <a:off x="821276" y="4300471"/>
            <a:ext cx="1620957" cy="523220"/>
          </a:xfrm>
          <a:prstGeom prst="rect">
            <a:avLst/>
          </a:prstGeom>
          <a:noFill/>
        </p:spPr>
        <p:txBody>
          <a:bodyPr wrap="square" rtlCol="0">
            <a:spAutoFit/>
          </a:bodyPr>
          <a:lstStyle/>
          <a:p>
            <a:r>
              <a:rPr lang="zh-CN" altLang="en-US" sz="2800" dirty="0">
                <a:solidFill>
                  <a:schemeClr val="tx1">
                    <a:lumMod val="75000"/>
                    <a:lumOff val="25000"/>
                  </a:schemeClr>
                </a:solidFill>
              </a:rPr>
              <a:t>引 言</a:t>
            </a:r>
          </a:p>
        </p:txBody>
      </p:sp>
      <p:sp>
        <p:nvSpPr>
          <p:cNvPr id="11" name="文本框 10">
            <a:extLst>
              <a:ext uri="{FF2B5EF4-FFF2-40B4-BE49-F238E27FC236}">
                <a16:creationId xmlns:a16="http://schemas.microsoft.com/office/drawing/2014/main" id="{8E428FE2-6070-44DE-B22D-5A4CD838737F}"/>
              </a:ext>
            </a:extLst>
          </p:cNvPr>
          <p:cNvSpPr txBox="1"/>
          <p:nvPr/>
        </p:nvSpPr>
        <p:spPr>
          <a:xfrm>
            <a:off x="2289776" y="4297817"/>
            <a:ext cx="1620957" cy="523220"/>
          </a:xfrm>
          <a:prstGeom prst="rect">
            <a:avLst/>
          </a:prstGeom>
          <a:noFill/>
        </p:spPr>
        <p:txBody>
          <a:bodyPr wrap="square" rtlCol="0">
            <a:spAutoFit/>
          </a:bodyPr>
          <a:lstStyle/>
          <a:p>
            <a:r>
              <a:rPr lang="zh-CN" altLang="en-US" sz="2800" dirty="0">
                <a:solidFill>
                  <a:schemeClr val="tx1">
                    <a:lumMod val="75000"/>
                    <a:lumOff val="25000"/>
                  </a:schemeClr>
                </a:solidFill>
              </a:rPr>
              <a:t>项目介绍</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F2022-C1B4-4226-8F78-D56010F6432E}"/>
              </a:ext>
            </a:extLst>
          </p:cNvPr>
          <p:cNvSpPr>
            <a:spLocks noGrp="1"/>
          </p:cNvSpPr>
          <p:nvPr>
            <p:ph type="title"/>
          </p:nvPr>
        </p:nvSpPr>
        <p:spPr>
          <a:xfrm>
            <a:off x="5317921" y="209725"/>
            <a:ext cx="1477161" cy="595619"/>
          </a:xfrm>
        </p:spPr>
        <p:txBody>
          <a:bodyPr/>
          <a:lstStyle/>
          <a:p>
            <a:r>
              <a:rPr lang="zh-CN" altLang="en-US" dirty="0"/>
              <a:t>引言</a:t>
            </a:r>
          </a:p>
        </p:txBody>
      </p:sp>
      <p:sp>
        <p:nvSpPr>
          <p:cNvPr id="3" name="内容占位符 2">
            <a:extLst>
              <a:ext uri="{FF2B5EF4-FFF2-40B4-BE49-F238E27FC236}">
                <a16:creationId xmlns:a16="http://schemas.microsoft.com/office/drawing/2014/main" id="{15BB0035-2E19-4B0B-B8CC-F3956FF52303}"/>
              </a:ext>
            </a:extLst>
          </p:cNvPr>
          <p:cNvSpPr>
            <a:spLocks noGrp="1"/>
          </p:cNvSpPr>
          <p:nvPr>
            <p:ph idx="1"/>
          </p:nvPr>
        </p:nvSpPr>
        <p:spPr>
          <a:xfrm>
            <a:off x="838199" y="805343"/>
            <a:ext cx="10436604" cy="5842932"/>
          </a:xfrm>
        </p:spPr>
        <p:txBody>
          <a:bodyPr/>
          <a:lstStyle/>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1.1</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目的</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本文档的目的是详细地介绍</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Music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所包含的需求，以便客户能够确认产品的确切需求以及开发人员能够根据需求设计编码，以下叙述将结合文字描述，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ER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图，界面原型等来描述系统的功能，性能，用户界面。本文档的预期读者有客户（所有音游玩家），项目经理，开发人员以及跟该项目相关的其他竞争人员和无关人员。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1.2</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范围</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本软件为音乐游戏，将做一个登录界面和游戏界面，目标为玩家的喜爱与游玩。</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1.3</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定义</a:t>
            </a: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简写和缩略语</a:t>
            </a: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开发人员</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开发本文档所介绍的产品的程序员。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1.4</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引用文件</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计算机软件需求规格说明书（</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GB/T 9385-2008</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张海藩 牟永敏．《软件工程导论》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．第六版．北京：清华大学出版社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306048658"/>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6802A-CABF-40F4-AB1D-9B46687FCC95}"/>
              </a:ext>
            </a:extLst>
          </p:cNvPr>
          <p:cNvSpPr>
            <a:spLocks noGrp="1"/>
          </p:cNvSpPr>
          <p:nvPr>
            <p:ph type="title"/>
          </p:nvPr>
        </p:nvSpPr>
        <p:spPr>
          <a:xfrm>
            <a:off x="4845691" y="326704"/>
            <a:ext cx="2500618" cy="708666"/>
          </a:xfrm>
        </p:spPr>
        <p:txBody>
          <a:bodyPr/>
          <a:lstStyle/>
          <a:p>
            <a:r>
              <a:rPr lang="zh-CN" altLang="en-US" dirty="0"/>
              <a:t>项目介绍</a:t>
            </a:r>
          </a:p>
        </p:txBody>
      </p:sp>
      <p:sp>
        <p:nvSpPr>
          <p:cNvPr id="3" name="内容占位符 2">
            <a:extLst>
              <a:ext uri="{FF2B5EF4-FFF2-40B4-BE49-F238E27FC236}">
                <a16:creationId xmlns:a16="http://schemas.microsoft.com/office/drawing/2014/main" id="{8974E31C-7BAB-411D-BFFF-C04CD5CF9E33}"/>
              </a:ext>
            </a:extLst>
          </p:cNvPr>
          <p:cNvSpPr>
            <a:spLocks noGrp="1"/>
          </p:cNvSpPr>
          <p:nvPr>
            <p:ph idx="1"/>
          </p:nvPr>
        </p:nvSpPr>
        <p:spPr/>
        <p:txBody>
          <a:bodyPr/>
          <a:lstStyle/>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游戏简介</a:t>
            </a: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》是一款冒险类型的音乐游戏，人们都很热爱音乐，传说，只要通过重重挑战，就可以到达音乐之城。玩家扮演的是一个不小心掉落地上的音乐之城原住民，根据路途上的提示，努力回家。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游戏特色</a:t>
            </a: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》是一款以放松心情为主旨的音乐游戏，音乐游戏主要考的是你对节奏的把握，以及手指的反应和眼力。完成一首难度比较高的音乐时，会有一种成就感。而且在心情不好的时候弹一首会改变心情。所以《</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》是一款健康绿色的游戏。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736246094"/>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35F460-FDD4-4F92-805E-A8CAAFEACFE1}"/>
              </a:ext>
            </a:extLst>
          </p:cNvPr>
          <p:cNvSpPr>
            <a:spLocks noGrp="1"/>
          </p:cNvSpPr>
          <p:nvPr>
            <p:ph idx="1"/>
          </p:nvPr>
        </p:nvSpPr>
        <p:spPr>
          <a:xfrm>
            <a:off x="838200" y="365125"/>
            <a:ext cx="10503716" cy="4351338"/>
          </a:xfrm>
        </p:spPr>
        <p:txBody>
          <a:bodyPr/>
          <a:lstStyle/>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游戏玩法定位</a:t>
            </a: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．游戏操作设定</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用手指触屏控制游戏人物的移动。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．游戏界面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本游戏包括以下界面，游戏登录界面，游戏主界面，道具及仓储界面，好友界面，商品购买界面以及排行榜界面。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．游戏规则</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用户玩家操控游戏主角进行移动跳跃，安全走完音乐时长并至少达到规定的通关分数则算通过；若撞到障碍物或者移动出界。则算不通过。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．角色属性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移动速度：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角色以一定速度为基本移动单位。在游戏中，移动的模式和速度不调整。一直处于自动的向前奔跑状态。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角色的死亡：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749783637"/>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8D361984-3E4E-4C48-A55B-AD0FB77EA3FD}"/>
              </a:ext>
            </a:extLst>
          </p:cNvPr>
          <p:cNvSpPr/>
          <p:nvPr/>
        </p:nvSpPr>
        <p:spPr>
          <a:xfrm>
            <a:off x="0" y="3814894"/>
            <a:ext cx="12233275" cy="3079936"/>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4773930" y="340360"/>
            <a:ext cx="2468245" cy="879475"/>
            <a:chOff x="3279" y="4178"/>
            <a:chExt cx="3887" cy="1385"/>
          </a:xfrm>
        </p:grpSpPr>
        <p:sp>
          <p:nvSpPr>
            <p:cNvPr id="21" name="文本框 20"/>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用户需求</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
        <p:nvSpPr>
          <p:cNvPr id="4" name="íṩḷîḓè"/>
          <p:cNvSpPr/>
          <p:nvPr/>
        </p:nvSpPr>
        <p:spPr>
          <a:xfrm rot="5400000">
            <a:off x="5911168" y="2087426"/>
            <a:ext cx="167856" cy="201808"/>
          </a:xfrm>
          <a:prstGeom prst="chevron">
            <a:avLst/>
          </a:prstGeom>
          <a:solidFill>
            <a:schemeClr val="tx1">
              <a:lumMod val="50000"/>
              <a:lumOff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4400"/>
            <a:endParaRPr lang="zh-CN" altLang="en-US" sz="2000" b="1" dirty="0">
              <a:solidFill>
                <a:schemeClr val="bg1"/>
              </a:solidFill>
              <a:cs typeface="+mn-ea"/>
              <a:sym typeface="+mn-lt"/>
            </a:endParaRPr>
          </a:p>
        </p:txBody>
      </p:sp>
      <p:grpSp>
        <p:nvGrpSpPr>
          <p:cNvPr id="16" name="ïṣļiďe"/>
          <p:cNvGrpSpPr/>
          <p:nvPr/>
        </p:nvGrpSpPr>
        <p:grpSpPr>
          <a:xfrm>
            <a:off x="3387845" y="2543689"/>
            <a:ext cx="505508" cy="505508"/>
            <a:chOff x="3468286" y="2660314"/>
            <a:chExt cx="505508" cy="505508"/>
          </a:xfrm>
        </p:grpSpPr>
        <p:sp>
          <p:nvSpPr>
            <p:cNvPr id="17" name="îṡḷîḋê"/>
            <p:cNvSpPr/>
            <p:nvPr/>
          </p:nvSpPr>
          <p:spPr bwMode="auto">
            <a:xfrm>
              <a:off x="3468286" y="2660314"/>
              <a:ext cx="505508" cy="505508"/>
            </a:xfrm>
            <a:prstGeom prst="ellipse">
              <a:avLst/>
            </a:prstGeom>
            <a:solidFill>
              <a:srgbClr val="9B97A6"/>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p>
              <a:pPr algn="ctr" defTabSz="914400"/>
              <a:endParaRPr lang="id-ID" sz="2000" b="1">
                <a:solidFill>
                  <a:schemeClr val="bg1"/>
                </a:solidFill>
                <a:cs typeface="+mn-ea"/>
                <a:sym typeface="+mn-lt"/>
              </a:endParaRPr>
            </a:p>
          </p:txBody>
        </p:sp>
        <p:sp>
          <p:nvSpPr>
            <p:cNvPr id="19" name="iş1iḓê"/>
            <p:cNvSpPr/>
            <p:nvPr/>
          </p:nvSpPr>
          <p:spPr bwMode="auto">
            <a:xfrm>
              <a:off x="3584544" y="2800924"/>
              <a:ext cx="272992" cy="224288"/>
            </a:xfrm>
            <a:custGeom>
              <a:avLst/>
              <a:gdLst>
                <a:gd name="connsiteX0" fmla="*/ 222151 w 545926"/>
                <a:gd name="connsiteY0" fmla="*/ 368293 h 448527"/>
                <a:gd name="connsiteX1" fmla="*/ 322563 w 545926"/>
                <a:gd name="connsiteY1" fmla="*/ 368293 h 448527"/>
                <a:gd name="connsiteX2" fmla="*/ 341211 w 545926"/>
                <a:gd name="connsiteY2" fmla="*/ 398409 h 448527"/>
                <a:gd name="connsiteX3" fmla="*/ 203503 w 545926"/>
                <a:gd name="connsiteY3" fmla="*/ 398409 h 448527"/>
                <a:gd name="connsiteX4" fmla="*/ 120198 w 545926"/>
                <a:gd name="connsiteY4" fmla="*/ 305227 h 448527"/>
                <a:gd name="connsiteX5" fmla="*/ 80012 w 545926"/>
                <a:gd name="connsiteY5" fmla="*/ 328155 h 448527"/>
                <a:gd name="connsiteX6" fmla="*/ 39827 w 545926"/>
                <a:gd name="connsiteY6" fmla="*/ 404104 h 448527"/>
                <a:gd name="connsiteX7" fmla="*/ 38391 w 545926"/>
                <a:gd name="connsiteY7" fmla="*/ 409836 h 448527"/>
                <a:gd name="connsiteX8" fmla="*/ 42697 w 545926"/>
                <a:gd name="connsiteY8" fmla="*/ 409836 h 448527"/>
                <a:gd name="connsiteX9" fmla="*/ 501962 w 545926"/>
                <a:gd name="connsiteY9" fmla="*/ 409836 h 448527"/>
                <a:gd name="connsiteX10" fmla="*/ 507703 w 545926"/>
                <a:gd name="connsiteY10" fmla="*/ 409836 h 448527"/>
                <a:gd name="connsiteX11" fmla="*/ 506267 w 545926"/>
                <a:gd name="connsiteY11" fmla="*/ 404104 h 448527"/>
                <a:gd name="connsiteX12" fmla="*/ 464647 w 545926"/>
                <a:gd name="connsiteY12" fmla="*/ 328155 h 448527"/>
                <a:gd name="connsiteX13" fmla="*/ 425896 w 545926"/>
                <a:gd name="connsiteY13" fmla="*/ 305227 h 448527"/>
                <a:gd name="connsiteX14" fmla="*/ 180484 w 545926"/>
                <a:gd name="connsiteY14" fmla="*/ 235119 h 448527"/>
                <a:gd name="connsiteX15" fmla="*/ 177613 w 545926"/>
                <a:gd name="connsiteY15" fmla="*/ 236552 h 448527"/>
                <a:gd name="connsiteX16" fmla="*/ 177613 w 545926"/>
                <a:gd name="connsiteY16" fmla="*/ 246585 h 448527"/>
                <a:gd name="connsiteX17" fmla="*/ 180484 w 545926"/>
                <a:gd name="connsiteY17" fmla="*/ 249452 h 448527"/>
                <a:gd name="connsiteX18" fmla="*/ 418707 w 545926"/>
                <a:gd name="connsiteY18" fmla="*/ 249452 h 448527"/>
                <a:gd name="connsiteX19" fmla="*/ 421577 w 545926"/>
                <a:gd name="connsiteY19" fmla="*/ 246585 h 448527"/>
                <a:gd name="connsiteX20" fmla="*/ 421577 w 545926"/>
                <a:gd name="connsiteY20" fmla="*/ 236552 h 448527"/>
                <a:gd name="connsiteX21" fmla="*/ 418707 w 545926"/>
                <a:gd name="connsiteY21" fmla="*/ 235119 h 448527"/>
                <a:gd name="connsiteX22" fmla="*/ 127386 w 545926"/>
                <a:gd name="connsiteY22" fmla="*/ 235119 h 448527"/>
                <a:gd name="connsiteX23" fmla="*/ 123080 w 545926"/>
                <a:gd name="connsiteY23" fmla="*/ 236552 h 448527"/>
                <a:gd name="connsiteX24" fmla="*/ 123080 w 545926"/>
                <a:gd name="connsiteY24" fmla="*/ 246585 h 448527"/>
                <a:gd name="connsiteX25" fmla="*/ 127386 w 545926"/>
                <a:gd name="connsiteY25" fmla="*/ 249452 h 448527"/>
                <a:gd name="connsiteX26" fmla="*/ 154652 w 545926"/>
                <a:gd name="connsiteY26" fmla="*/ 249452 h 448527"/>
                <a:gd name="connsiteX27" fmla="*/ 157522 w 545926"/>
                <a:gd name="connsiteY27" fmla="*/ 246585 h 448527"/>
                <a:gd name="connsiteX28" fmla="*/ 157522 w 545926"/>
                <a:gd name="connsiteY28" fmla="*/ 236552 h 448527"/>
                <a:gd name="connsiteX29" fmla="*/ 154652 w 545926"/>
                <a:gd name="connsiteY29" fmla="*/ 235119 h 448527"/>
                <a:gd name="connsiteX30" fmla="*/ 110165 w 545926"/>
                <a:gd name="connsiteY30" fmla="*/ 47359 h 448527"/>
                <a:gd name="connsiteX31" fmla="*/ 435928 w 545926"/>
                <a:gd name="connsiteY31" fmla="*/ 47359 h 448527"/>
                <a:gd name="connsiteX32" fmla="*/ 435928 w 545926"/>
                <a:gd name="connsiteY32" fmla="*/ 255185 h 448527"/>
                <a:gd name="connsiteX33" fmla="*/ 110165 w 545926"/>
                <a:gd name="connsiteY33" fmla="*/ 255185 h 448527"/>
                <a:gd name="connsiteX34" fmla="*/ 120198 w 545926"/>
                <a:gd name="connsiteY34" fmla="*/ 37258 h 448527"/>
                <a:gd name="connsiteX35" fmla="*/ 100105 w 545926"/>
                <a:gd name="connsiteY35" fmla="*/ 57320 h 448527"/>
                <a:gd name="connsiteX36" fmla="*/ 100105 w 545926"/>
                <a:gd name="connsiteY36" fmla="*/ 247908 h 448527"/>
                <a:gd name="connsiteX37" fmla="*/ 120198 w 545926"/>
                <a:gd name="connsiteY37" fmla="*/ 266537 h 448527"/>
                <a:gd name="connsiteX38" fmla="*/ 425896 w 545926"/>
                <a:gd name="connsiteY38" fmla="*/ 266537 h 448527"/>
                <a:gd name="connsiteX39" fmla="*/ 444554 w 545926"/>
                <a:gd name="connsiteY39" fmla="*/ 247908 h 448527"/>
                <a:gd name="connsiteX40" fmla="*/ 444554 w 545926"/>
                <a:gd name="connsiteY40" fmla="*/ 57320 h 448527"/>
                <a:gd name="connsiteX41" fmla="*/ 425896 w 545926"/>
                <a:gd name="connsiteY41" fmla="*/ 37258 h 448527"/>
                <a:gd name="connsiteX42" fmla="*/ 120198 w 545926"/>
                <a:gd name="connsiteY42" fmla="*/ 0 h 448527"/>
                <a:gd name="connsiteX43" fmla="*/ 425896 w 545926"/>
                <a:gd name="connsiteY43" fmla="*/ 0 h 448527"/>
                <a:gd name="connsiteX44" fmla="*/ 483304 w 545926"/>
                <a:gd name="connsiteY44" fmla="*/ 57320 h 448527"/>
                <a:gd name="connsiteX45" fmla="*/ 483304 w 545926"/>
                <a:gd name="connsiteY45" fmla="*/ 247908 h 448527"/>
                <a:gd name="connsiteX46" fmla="*/ 471823 w 545926"/>
                <a:gd name="connsiteY46" fmla="*/ 282300 h 448527"/>
                <a:gd name="connsiteX47" fmla="*/ 499091 w 545926"/>
                <a:gd name="connsiteY47" fmla="*/ 310959 h 448527"/>
                <a:gd name="connsiteX48" fmla="*/ 539277 w 545926"/>
                <a:gd name="connsiteY48" fmla="*/ 386908 h 448527"/>
                <a:gd name="connsiteX49" fmla="*/ 540712 w 545926"/>
                <a:gd name="connsiteY49" fmla="*/ 429898 h 448527"/>
                <a:gd name="connsiteX50" fmla="*/ 501962 w 545926"/>
                <a:gd name="connsiteY50" fmla="*/ 448527 h 448527"/>
                <a:gd name="connsiteX51" fmla="*/ 42697 w 545926"/>
                <a:gd name="connsiteY51" fmla="*/ 448527 h 448527"/>
                <a:gd name="connsiteX52" fmla="*/ 5382 w 545926"/>
                <a:gd name="connsiteY52" fmla="*/ 429898 h 448527"/>
                <a:gd name="connsiteX53" fmla="*/ 5382 w 545926"/>
                <a:gd name="connsiteY53" fmla="*/ 386908 h 448527"/>
                <a:gd name="connsiteX54" fmla="*/ 47003 w 545926"/>
                <a:gd name="connsiteY54" fmla="*/ 310959 h 448527"/>
                <a:gd name="connsiteX55" fmla="*/ 74271 w 545926"/>
                <a:gd name="connsiteY55" fmla="*/ 282300 h 448527"/>
                <a:gd name="connsiteX56" fmla="*/ 62790 w 545926"/>
                <a:gd name="connsiteY56" fmla="*/ 247908 h 448527"/>
                <a:gd name="connsiteX57" fmla="*/ 62790 w 545926"/>
                <a:gd name="connsiteY57" fmla="*/ 57320 h 448527"/>
                <a:gd name="connsiteX58" fmla="*/ 120198 w 545926"/>
                <a:gd name="connsiteY58" fmla="*/ 0 h 44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5926" h="448527">
                  <a:moveTo>
                    <a:pt x="222151" y="368293"/>
                  </a:moveTo>
                  <a:lnTo>
                    <a:pt x="322563" y="368293"/>
                  </a:lnTo>
                  <a:lnTo>
                    <a:pt x="341211" y="398409"/>
                  </a:lnTo>
                  <a:lnTo>
                    <a:pt x="203503" y="398409"/>
                  </a:lnTo>
                  <a:close/>
                  <a:moveTo>
                    <a:pt x="120198" y="305227"/>
                  </a:moveTo>
                  <a:cubicBezTo>
                    <a:pt x="105846" y="305227"/>
                    <a:pt x="87188" y="316691"/>
                    <a:pt x="80012" y="328155"/>
                  </a:cubicBezTo>
                  <a:lnTo>
                    <a:pt x="39827" y="404104"/>
                  </a:lnTo>
                  <a:cubicBezTo>
                    <a:pt x="38391" y="406970"/>
                    <a:pt x="38391" y="408403"/>
                    <a:pt x="38391" y="409836"/>
                  </a:cubicBezTo>
                  <a:cubicBezTo>
                    <a:pt x="38391" y="409836"/>
                    <a:pt x="39827" y="409836"/>
                    <a:pt x="42697" y="409836"/>
                  </a:cubicBezTo>
                  <a:lnTo>
                    <a:pt x="501962" y="409836"/>
                  </a:lnTo>
                  <a:cubicBezTo>
                    <a:pt x="504832" y="409836"/>
                    <a:pt x="507703" y="409836"/>
                    <a:pt x="507703" y="409836"/>
                  </a:cubicBezTo>
                  <a:cubicBezTo>
                    <a:pt x="507703" y="408403"/>
                    <a:pt x="507703" y="406970"/>
                    <a:pt x="506267" y="404104"/>
                  </a:cubicBezTo>
                  <a:lnTo>
                    <a:pt x="464647" y="328155"/>
                  </a:lnTo>
                  <a:cubicBezTo>
                    <a:pt x="458906" y="316691"/>
                    <a:pt x="440248" y="305227"/>
                    <a:pt x="425896" y="305227"/>
                  </a:cubicBezTo>
                  <a:close/>
                  <a:moveTo>
                    <a:pt x="180484" y="235119"/>
                  </a:moveTo>
                  <a:cubicBezTo>
                    <a:pt x="179049" y="235119"/>
                    <a:pt x="177613" y="236552"/>
                    <a:pt x="177613" y="236552"/>
                  </a:cubicBezTo>
                  <a:lnTo>
                    <a:pt x="177613" y="246585"/>
                  </a:lnTo>
                  <a:cubicBezTo>
                    <a:pt x="177613" y="248018"/>
                    <a:pt x="179049" y="249452"/>
                    <a:pt x="180484" y="249452"/>
                  </a:cubicBezTo>
                  <a:lnTo>
                    <a:pt x="418707" y="249452"/>
                  </a:lnTo>
                  <a:cubicBezTo>
                    <a:pt x="420142" y="249452"/>
                    <a:pt x="421577" y="248018"/>
                    <a:pt x="421577" y="246585"/>
                  </a:cubicBezTo>
                  <a:lnTo>
                    <a:pt x="421577" y="236552"/>
                  </a:lnTo>
                  <a:cubicBezTo>
                    <a:pt x="421577" y="236552"/>
                    <a:pt x="420142" y="235119"/>
                    <a:pt x="418707" y="235119"/>
                  </a:cubicBezTo>
                  <a:close/>
                  <a:moveTo>
                    <a:pt x="127386" y="235119"/>
                  </a:moveTo>
                  <a:cubicBezTo>
                    <a:pt x="124516" y="235119"/>
                    <a:pt x="123080" y="236552"/>
                    <a:pt x="123080" y="236552"/>
                  </a:cubicBezTo>
                  <a:lnTo>
                    <a:pt x="123080" y="246585"/>
                  </a:lnTo>
                  <a:cubicBezTo>
                    <a:pt x="123080" y="248018"/>
                    <a:pt x="124516" y="249452"/>
                    <a:pt x="127386" y="249452"/>
                  </a:cubicBezTo>
                  <a:lnTo>
                    <a:pt x="154652" y="249452"/>
                  </a:lnTo>
                  <a:cubicBezTo>
                    <a:pt x="156087" y="249452"/>
                    <a:pt x="157522" y="248018"/>
                    <a:pt x="157522" y="246585"/>
                  </a:cubicBezTo>
                  <a:lnTo>
                    <a:pt x="157522" y="236552"/>
                  </a:lnTo>
                  <a:cubicBezTo>
                    <a:pt x="157522" y="236552"/>
                    <a:pt x="156087" y="235119"/>
                    <a:pt x="154652" y="235119"/>
                  </a:cubicBezTo>
                  <a:close/>
                  <a:moveTo>
                    <a:pt x="110165" y="47359"/>
                  </a:moveTo>
                  <a:lnTo>
                    <a:pt x="435928" y="47359"/>
                  </a:lnTo>
                  <a:lnTo>
                    <a:pt x="435928" y="255185"/>
                  </a:lnTo>
                  <a:lnTo>
                    <a:pt x="110165" y="255185"/>
                  </a:lnTo>
                  <a:close/>
                  <a:moveTo>
                    <a:pt x="120198" y="37258"/>
                  </a:moveTo>
                  <a:cubicBezTo>
                    <a:pt x="108716" y="37258"/>
                    <a:pt x="100105" y="45856"/>
                    <a:pt x="100105" y="57320"/>
                  </a:cubicBezTo>
                  <a:lnTo>
                    <a:pt x="100105" y="247908"/>
                  </a:lnTo>
                  <a:cubicBezTo>
                    <a:pt x="100105" y="257939"/>
                    <a:pt x="108716" y="266537"/>
                    <a:pt x="120198" y="266537"/>
                  </a:cubicBezTo>
                  <a:lnTo>
                    <a:pt x="425896" y="266537"/>
                  </a:lnTo>
                  <a:cubicBezTo>
                    <a:pt x="435943" y="266537"/>
                    <a:pt x="444554" y="257939"/>
                    <a:pt x="444554" y="247908"/>
                  </a:cubicBezTo>
                  <a:lnTo>
                    <a:pt x="444554" y="57320"/>
                  </a:lnTo>
                  <a:cubicBezTo>
                    <a:pt x="444554" y="45856"/>
                    <a:pt x="435943" y="37258"/>
                    <a:pt x="425896" y="37258"/>
                  </a:cubicBezTo>
                  <a:close/>
                  <a:moveTo>
                    <a:pt x="120198" y="0"/>
                  </a:moveTo>
                  <a:lnTo>
                    <a:pt x="425896" y="0"/>
                  </a:lnTo>
                  <a:cubicBezTo>
                    <a:pt x="457471" y="0"/>
                    <a:pt x="483304" y="25794"/>
                    <a:pt x="483304" y="57320"/>
                  </a:cubicBezTo>
                  <a:lnTo>
                    <a:pt x="483304" y="247908"/>
                  </a:lnTo>
                  <a:cubicBezTo>
                    <a:pt x="483304" y="260805"/>
                    <a:pt x="478999" y="272269"/>
                    <a:pt x="471823" y="282300"/>
                  </a:cubicBezTo>
                  <a:cubicBezTo>
                    <a:pt x="483304" y="289465"/>
                    <a:pt x="493351" y="299496"/>
                    <a:pt x="499091" y="310959"/>
                  </a:cubicBezTo>
                  <a:lnTo>
                    <a:pt x="539277" y="386908"/>
                  </a:lnTo>
                  <a:cubicBezTo>
                    <a:pt x="547888" y="401238"/>
                    <a:pt x="547888" y="417001"/>
                    <a:pt x="540712" y="429898"/>
                  </a:cubicBezTo>
                  <a:cubicBezTo>
                    <a:pt x="533536" y="441362"/>
                    <a:pt x="519184" y="448527"/>
                    <a:pt x="501962" y="448527"/>
                  </a:cubicBezTo>
                  <a:lnTo>
                    <a:pt x="42697" y="448527"/>
                  </a:lnTo>
                  <a:cubicBezTo>
                    <a:pt x="25475" y="448527"/>
                    <a:pt x="12558" y="441362"/>
                    <a:pt x="5382" y="429898"/>
                  </a:cubicBezTo>
                  <a:cubicBezTo>
                    <a:pt x="-1794" y="417001"/>
                    <a:pt x="-1794" y="401238"/>
                    <a:pt x="5382" y="386908"/>
                  </a:cubicBezTo>
                  <a:lnTo>
                    <a:pt x="47003" y="310959"/>
                  </a:lnTo>
                  <a:cubicBezTo>
                    <a:pt x="52743" y="299496"/>
                    <a:pt x="62790" y="289465"/>
                    <a:pt x="74271" y="282300"/>
                  </a:cubicBezTo>
                  <a:cubicBezTo>
                    <a:pt x="67095" y="272269"/>
                    <a:pt x="62790" y="260805"/>
                    <a:pt x="62790" y="247908"/>
                  </a:cubicBezTo>
                  <a:lnTo>
                    <a:pt x="62790" y="57320"/>
                  </a:lnTo>
                  <a:cubicBezTo>
                    <a:pt x="62790" y="25794"/>
                    <a:pt x="88623" y="0"/>
                    <a:pt x="120198" y="0"/>
                  </a:cubicBezTo>
                  <a:close/>
                </a:path>
              </a:pathLst>
            </a:custGeom>
            <a:solidFill>
              <a:schemeClr val="bg1"/>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id-ID" sz="2000" b="1">
                <a:solidFill>
                  <a:schemeClr val="bg1"/>
                </a:solidFill>
                <a:cs typeface="+mn-ea"/>
                <a:sym typeface="+mn-lt"/>
              </a:endParaRPr>
            </a:p>
          </p:txBody>
        </p:sp>
      </p:grpSp>
      <p:grpSp>
        <p:nvGrpSpPr>
          <p:cNvPr id="5" name="ís1îḍê"/>
          <p:cNvGrpSpPr/>
          <p:nvPr/>
        </p:nvGrpSpPr>
        <p:grpSpPr>
          <a:xfrm>
            <a:off x="6857976" y="2521436"/>
            <a:ext cx="505508" cy="505508"/>
            <a:chOff x="3468286" y="2660314"/>
            <a:chExt cx="505508" cy="505508"/>
          </a:xfrm>
        </p:grpSpPr>
        <p:sp>
          <p:nvSpPr>
            <p:cNvPr id="24" name="íṥļîḋê"/>
            <p:cNvSpPr/>
            <p:nvPr/>
          </p:nvSpPr>
          <p:spPr bwMode="auto">
            <a:xfrm>
              <a:off x="3468286" y="2660314"/>
              <a:ext cx="505508" cy="505508"/>
            </a:xfrm>
            <a:prstGeom prst="ellipse">
              <a:avLst/>
            </a:prstGeom>
            <a:solidFill>
              <a:srgbClr val="D6CACC"/>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p>
              <a:pPr algn="ctr" defTabSz="914400"/>
              <a:endParaRPr lang="id-ID" sz="2000" b="1">
                <a:solidFill>
                  <a:schemeClr val="bg1"/>
                </a:solidFill>
                <a:cs typeface="+mn-ea"/>
                <a:sym typeface="+mn-lt"/>
              </a:endParaRPr>
            </a:p>
          </p:txBody>
        </p:sp>
        <p:sp>
          <p:nvSpPr>
            <p:cNvPr id="25" name="ïšliḑè"/>
            <p:cNvSpPr/>
            <p:nvPr/>
          </p:nvSpPr>
          <p:spPr bwMode="auto">
            <a:xfrm>
              <a:off x="3584544" y="2800924"/>
              <a:ext cx="272992" cy="224288"/>
            </a:xfrm>
            <a:custGeom>
              <a:avLst/>
              <a:gdLst>
                <a:gd name="connsiteX0" fmla="*/ 222151 w 545926"/>
                <a:gd name="connsiteY0" fmla="*/ 368293 h 448527"/>
                <a:gd name="connsiteX1" fmla="*/ 322563 w 545926"/>
                <a:gd name="connsiteY1" fmla="*/ 368293 h 448527"/>
                <a:gd name="connsiteX2" fmla="*/ 341211 w 545926"/>
                <a:gd name="connsiteY2" fmla="*/ 398409 h 448527"/>
                <a:gd name="connsiteX3" fmla="*/ 203503 w 545926"/>
                <a:gd name="connsiteY3" fmla="*/ 398409 h 448527"/>
                <a:gd name="connsiteX4" fmla="*/ 120198 w 545926"/>
                <a:gd name="connsiteY4" fmla="*/ 305227 h 448527"/>
                <a:gd name="connsiteX5" fmla="*/ 80012 w 545926"/>
                <a:gd name="connsiteY5" fmla="*/ 328155 h 448527"/>
                <a:gd name="connsiteX6" fmla="*/ 39827 w 545926"/>
                <a:gd name="connsiteY6" fmla="*/ 404104 h 448527"/>
                <a:gd name="connsiteX7" fmla="*/ 38391 w 545926"/>
                <a:gd name="connsiteY7" fmla="*/ 409836 h 448527"/>
                <a:gd name="connsiteX8" fmla="*/ 42697 w 545926"/>
                <a:gd name="connsiteY8" fmla="*/ 409836 h 448527"/>
                <a:gd name="connsiteX9" fmla="*/ 501962 w 545926"/>
                <a:gd name="connsiteY9" fmla="*/ 409836 h 448527"/>
                <a:gd name="connsiteX10" fmla="*/ 507703 w 545926"/>
                <a:gd name="connsiteY10" fmla="*/ 409836 h 448527"/>
                <a:gd name="connsiteX11" fmla="*/ 506267 w 545926"/>
                <a:gd name="connsiteY11" fmla="*/ 404104 h 448527"/>
                <a:gd name="connsiteX12" fmla="*/ 464647 w 545926"/>
                <a:gd name="connsiteY12" fmla="*/ 328155 h 448527"/>
                <a:gd name="connsiteX13" fmla="*/ 425896 w 545926"/>
                <a:gd name="connsiteY13" fmla="*/ 305227 h 448527"/>
                <a:gd name="connsiteX14" fmla="*/ 180484 w 545926"/>
                <a:gd name="connsiteY14" fmla="*/ 235119 h 448527"/>
                <a:gd name="connsiteX15" fmla="*/ 177613 w 545926"/>
                <a:gd name="connsiteY15" fmla="*/ 236552 h 448527"/>
                <a:gd name="connsiteX16" fmla="*/ 177613 w 545926"/>
                <a:gd name="connsiteY16" fmla="*/ 246585 h 448527"/>
                <a:gd name="connsiteX17" fmla="*/ 180484 w 545926"/>
                <a:gd name="connsiteY17" fmla="*/ 249452 h 448527"/>
                <a:gd name="connsiteX18" fmla="*/ 418707 w 545926"/>
                <a:gd name="connsiteY18" fmla="*/ 249452 h 448527"/>
                <a:gd name="connsiteX19" fmla="*/ 421577 w 545926"/>
                <a:gd name="connsiteY19" fmla="*/ 246585 h 448527"/>
                <a:gd name="connsiteX20" fmla="*/ 421577 w 545926"/>
                <a:gd name="connsiteY20" fmla="*/ 236552 h 448527"/>
                <a:gd name="connsiteX21" fmla="*/ 418707 w 545926"/>
                <a:gd name="connsiteY21" fmla="*/ 235119 h 448527"/>
                <a:gd name="connsiteX22" fmla="*/ 127386 w 545926"/>
                <a:gd name="connsiteY22" fmla="*/ 235119 h 448527"/>
                <a:gd name="connsiteX23" fmla="*/ 123080 w 545926"/>
                <a:gd name="connsiteY23" fmla="*/ 236552 h 448527"/>
                <a:gd name="connsiteX24" fmla="*/ 123080 w 545926"/>
                <a:gd name="connsiteY24" fmla="*/ 246585 h 448527"/>
                <a:gd name="connsiteX25" fmla="*/ 127386 w 545926"/>
                <a:gd name="connsiteY25" fmla="*/ 249452 h 448527"/>
                <a:gd name="connsiteX26" fmla="*/ 154652 w 545926"/>
                <a:gd name="connsiteY26" fmla="*/ 249452 h 448527"/>
                <a:gd name="connsiteX27" fmla="*/ 157522 w 545926"/>
                <a:gd name="connsiteY27" fmla="*/ 246585 h 448527"/>
                <a:gd name="connsiteX28" fmla="*/ 157522 w 545926"/>
                <a:gd name="connsiteY28" fmla="*/ 236552 h 448527"/>
                <a:gd name="connsiteX29" fmla="*/ 154652 w 545926"/>
                <a:gd name="connsiteY29" fmla="*/ 235119 h 448527"/>
                <a:gd name="connsiteX30" fmla="*/ 110165 w 545926"/>
                <a:gd name="connsiteY30" fmla="*/ 47359 h 448527"/>
                <a:gd name="connsiteX31" fmla="*/ 435928 w 545926"/>
                <a:gd name="connsiteY31" fmla="*/ 47359 h 448527"/>
                <a:gd name="connsiteX32" fmla="*/ 435928 w 545926"/>
                <a:gd name="connsiteY32" fmla="*/ 255185 h 448527"/>
                <a:gd name="connsiteX33" fmla="*/ 110165 w 545926"/>
                <a:gd name="connsiteY33" fmla="*/ 255185 h 448527"/>
                <a:gd name="connsiteX34" fmla="*/ 120198 w 545926"/>
                <a:gd name="connsiteY34" fmla="*/ 37258 h 448527"/>
                <a:gd name="connsiteX35" fmla="*/ 100105 w 545926"/>
                <a:gd name="connsiteY35" fmla="*/ 57320 h 448527"/>
                <a:gd name="connsiteX36" fmla="*/ 100105 w 545926"/>
                <a:gd name="connsiteY36" fmla="*/ 247908 h 448527"/>
                <a:gd name="connsiteX37" fmla="*/ 120198 w 545926"/>
                <a:gd name="connsiteY37" fmla="*/ 266537 h 448527"/>
                <a:gd name="connsiteX38" fmla="*/ 425896 w 545926"/>
                <a:gd name="connsiteY38" fmla="*/ 266537 h 448527"/>
                <a:gd name="connsiteX39" fmla="*/ 444554 w 545926"/>
                <a:gd name="connsiteY39" fmla="*/ 247908 h 448527"/>
                <a:gd name="connsiteX40" fmla="*/ 444554 w 545926"/>
                <a:gd name="connsiteY40" fmla="*/ 57320 h 448527"/>
                <a:gd name="connsiteX41" fmla="*/ 425896 w 545926"/>
                <a:gd name="connsiteY41" fmla="*/ 37258 h 448527"/>
                <a:gd name="connsiteX42" fmla="*/ 120198 w 545926"/>
                <a:gd name="connsiteY42" fmla="*/ 0 h 448527"/>
                <a:gd name="connsiteX43" fmla="*/ 425896 w 545926"/>
                <a:gd name="connsiteY43" fmla="*/ 0 h 448527"/>
                <a:gd name="connsiteX44" fmla="*/ 483304 w 545926"/>
                <a:gd name="connsiteY44" fmla="*/ 57320 h 448527"/>
                <a:gd name="connsiteX45" fmla="*/ 483304 w 545926"/>
                <a:gd name="connsiteY45" fmla="*/ 247908 h 448527"/>
                <a:gd name="connsiteX46" fmla="*/ 471823 w 545926"/>
                <a:gd name="connsiteY46" fmla="*/ 282300 h 448527"/>
                <a:gd name="connsiteX47" fmla="*/ 499091 w 545926"/>
                <a:gd name="connsiteY47" fmla="*/ 310959 h 448527"/>
                <a:gd name="connsiteX48" fmla="*/ 539277 w 545926"/>
                <a:gd name="connsiteY48" fmla="*/ 386908 h 448527"/>
                <a:gd name="connsiteX49" fmla="*/ 540712 w 545926"/>
                <a:gd name="connsiteY49" fmla="*/ 429898 h 448527"/>
                <a:gd name="connsiteX50" fmla="*/ 501962 w 545926"/>
                <a:gd name="connsiteY50" fmla="*/ 448527 h 448527"/>
                <a:gd name="connsiteX51" fmla="*/ 42697 w 545926"/>
                <a:gd name="connsiteY51" fmla="*/ 448527 h 448527"/>
                <a:gd name="connsiteX52" fmla="*/ 5382 w 545926"/>
                <a:gd name="connsiteY52" fmla="*/ 429898 h 448527"/>
                <a:gd name="connsiteX53" fmla="*/ 5382 w 545926"/>
                <a:gd name="connsiteY53" fmla="*/ 386908 h 448527"/>
                <a:gd name="connsiteX54" fmla="*/ 47003 w 545926"/>
                <a:gd name="connsiteY54" fmla="*/ 310959 h 448527"/>
                <a:gd name="connsiteX55" fmla="*/ 74271 w 545926"/>
                <a:gd name="connsiteY55" fmla="*/ 282300 h 448527"/>
                <a:gd name="connsiteX56" fmla="*/ 62790 w 545926"/>
                <a:gd name="connsiteY56" fmla="*/ 247908 h 448527"/>
                <a:gd name="connsiteX57" fmla="*/ 62790 w 545926"/>
                <a:gd name="connsiteY57" fmla="*/ 57320 h 448527"/>
                <a:gd name="connsiteX58" fmla="*/ 120198 w 545926"/>
                <a:gd name="connsiteY58" fmla="*/ 0 h 44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5926" h="448527">
                  <a:moveTo>
                    <a:pt x="222151" y="368293"/>
                  </a:moveTo>
                  <a:lnTo>
                    <a:pt x="322563" y="368293"/>
                  </a:lnTo>
                  <a:lnTo>
                    <a:pt x="341211" y="398409"/>
                  </a:lnTo>
                  <a:lnTo>
                    <a:pt x="203503" y="398409"/>
                  </a:lnTo>
                  <a:close/>
                  <a:moveTo>
                    <a:pt x="120198" y="305227"/>
                  </a:moveTo>
                  <a:cubicBezTo>
                    <a:pt x="105846" y="305227"/>
                    <a:pt x="87188" y="316691"/>
                    <a:pt x="80012" y="328155"/>
                  </a:cubicBezTo>
                  <a:lnTo>
                    <a:pt x="39827" y="404104"/>
                  </a:lnTo>
                  <a:cubicBezTo>
                    <a:pt x="38391" y="406970"/>
                    <a:pt x="38391" y="408403"/>
                    <a:pt x="38391" y="409836"/>
                  </a:cubicBezTo>
                  <a:cubicBezTo>
                    <a:pt x="38391" y="409836"/>
                    <a:pt x="39827" y="409836"/>
                    <a:pt x="42697" y="409836"/>
                  </a:cubicBezTo>
                  <a:lnTo>
                    <a:pt x="501962" y="409836"/>
                  </a:lnTo>
                  <a:cubicBezTo>
                    <a:pt x="504832" y="409836"/>
                    <a:pt x="507703" y="409836"/>
                    <a:pt x="507703" y="409836"/>
                  </a:cubicBezTo>
                  <a:cubicBezTo>
                    <a:pt x="507703" y="408403"/>
                    <a:pt x="507703" y="406970"/>
                    <a:pt x="506267" y="404104"/>
                  </a:cubicBezTo>
                  <a:lnTo>
                    <a:pt x="464647" y="328155"/>
                  </a:lnTo>
                  <a:cubicBezTo>
                    <a:pt x="458906" y="316691"/>
                    <a:pt x="440248" y="305227"/>
                    <a:pt x="425896" y="305227"/>
                  </a:cubicBezTo>
                  <a:close/>
                  <a:moveTo>
                    <a:pt x="180484" y="235119"/>
                  </a:moveTo>
                  <a:cubicBezTo>
                    <a:pt x="179049" y="235119"/>
                    <a:pt x="177613" y="236552"/>
                    <a:pt x="177613" y="236552"/>
                  </a:cubicBezTo>
                  <a:lnTo>
                    <a:pt x="177613" y="246585"/>
                  </a:lnTo>
                  <a:cubicBezTo>
                    <a:pt x="177613" y="248018"/>
                    <a:pt x="179049" y="249452"/>
                    <a:pt x="180484" y="249452"/>
                  </a:cubicBezTo>
                  <a:lnTo>
                    <a:pt x="418707" y="249452"/>
                  </a:lnTo>
                  <a:cubicBezTo>
                    <a:pt x="420142" y="249452"/>
                    <a:pt x="421577" y="248018"/>
                    <a:pt x="421577" y="246585"/>
                  </a:cubicBezTo>
                  <a:lnTo>
                    <a:pt x="421577" y="236552"/>
                  </a:lnTo>
                  <a:cubicBezTo>
                    <a:pt x="421577" y="236552"/>
                    <a:pt x="420142" y="235119"/>
                    <a:pt x="418707" y="235119"/>
                  </a:cubicBezTo>
                  <a:close/>
                  <a:moveTo>
                    <a:pt x="127386" y="235119"/>
                  </a:moveTo>
                  <a:cubicBezTo>
                    <a:pt x="124516" y="235119"/>
                    <a:pt x="123080" y="236552"/>
                    <a:pt x="123080" y="236552"/>
                  </a:cubicBezTo>
                  <a:lnTo>
                    <a:pt x="123080" y="246585"/>
                  </a:lnTo>
                  <a:cubicBezTo>
                    <a:pt x="123080" y="248018"/>
                    <a:pt x="124516" y="249452"/>
                    <a:pt x="127386" y="249452"/>
                  </a:cubicBezTo>
                  <a:lnTo>
                    <a:pt x="154652" y="249452"/>
                  </a:lnTo>
                  <a:cubicBezTo>
                    <a:pt x="156087" y="249452"/>
                    <a:pt x="157522" y="248018"/>
                    <a:pt x="157522" y="246585"/>
                  </a:cubicBezTo>
                  <a:lnTo>
                    <a:pt x="157522" y="236552"/>
                  </a:lnTo>
                  <a:cubicBezTo>
                    <a:pt x="157522" y="236552"/>
                    <a:pt x="156087" y="235119"/>
                    <a:pt x="154652" y="235119"/>
                  </a:cubicBezTo>
                  <a:close/>
                  <a:moveTo>
                    <a:pt x="110165" y="47359"/>
                  </a:moveTo>
                  <a:lnTo>
                    <a:pt x="435928" y="47359"/>
                  </a:lnTo>
                  <a:lnTo>
                    <a:pt x="435928" y="255185"/>
                  </a:lnTo>
                  <a:lnTo>
                    <a:pt x="110165" y="255185"/>
                  </a:lnTo>
                  <a:close/>
                  <a:moveTo>
                    <a:pt x="120198" y="37258"/>
                  </a:moveTo>
                  <a:cubicBezTo>
                    <a:pt x="108716" y="37258"/>
                    <a:pt x="100105" y="45856"/>
                    <a:pt x="100105" y="57320"/>
                  </a:cubicBezTo>
                  <a:lnTo>
                    <a:pt x="100105" y="247908"/>
                  </a:lnTo>
                  <a:cubicBezTo>
                    <a:pt x="100105" y="257939"/>
                    <a:pt x="108716" y="266537"/>
                    <a:pt x="120198" y="266537"/>
                  </a:cubicBezTo>
                  <a:lnTo>
                    <a:pt x="425896" y="266537"/>
                  </a:lnTo>
                  <a:cubicBezTo>
                    <a:pt x="435943" y="266537"/>
                    <a:pt x="444554" y="257939"/>
                    <a:pt x="444554" y="247908"/>
                  </a:cubicBezTo>
                  <a:lnTo>
                    <a:pt x="444554" y="57320"/>
                  </a:lnTo>
                  <a:cubicBezTo>
                    <a:pt x="444554" y="45856"/>
                    <a:pt x="435943" y="37258"/>
                    <a:pt x="425896" y="37258"/>
                  </a:cubicBezTo>
                  <a:close/>
                  <a:moveTo>
                    <a:pt x="120198" y="0"/>
                  </a:moveTo>
                  <a:lnTo>
                    <a:pt x="425896" y="0"/>
                  </a:lnTo>
                  <a:cubicBezTo>
                    <a:pt x="457471" y="0"/>
                    <a:pt x="483304" y="25794"/>
                    <a:pt x="483304" y="57320"/>
                  </a:cubicBezTo>
                  <a:lnTo>
                    <a:pt x="483304" y="247908"/>
                  </a:lnTo>
                  <a:cubicBezTo>
                    <a:pt x="483304" y="260805"/>
                    <a:pt x="478999" y="272269"/>
                    <a:pt x="471823" y="282300"/>
                  </a:cubicBezTo>
                  <a:cubicBezTo>
                    <a:pt x="483304" y="289465"/>
                    <a:pt x="493351" y="299496"/>
                    <a:pt x="499091" y="310959"/>
                  </a:cubicBezTo>
                  <a:lnTo>
                    <a:pt x="539277" y="386908"/>
                  </a:lnTo>
                  <a:cubicBezTo>
                    <a:pt x="547888" y="401238"/>
                    <a:pt x="547888" y="417001"/>
                    <a:pt x="540712" y="429898"/>
                  </a:cubicBezTo>
                  <a:cubicBezTo>
                    <a:pt x="533536" y="441362"/>
                    <a:pt x="519184" y="448527"/>
                    <a:pt x="501962" y="448527"/>
                  </a:cubicBezTo>
                  <a:lnTo>
                    <a:pt x="42697" y="448527"/>
                  </a:lnTo>
                  <a:cubicBezTo>
                    <a:pt x="25475" y="448527"/>
                    <a:pt x="12558" y="441362"/>
                    <a:pt x="5382" y="429898"/>
                  </a:cubicBezTo>
                  <a:cubicBezTo>
                    <a:pt x="-1794" y="417001"/>
                    <a:pt x="-1794" y="401238"/>
                    <a:pt x="5382" y="386908"/>
                  </a:cubicBezTo>
                  <a:lnTo>
                    <a:pt x="47003" y="310959"/>
                  </a:lnTo>
                  <a:cubicBezTo>
                    <a:pt x="52743" y="299496"/>
                    <a:pt x="62790" y="289465"/>
                    <a:pt x="74271" y="282300"/>
                  </a:cubicBezTo>
                  <a:cubicBezTo>
                    <a:pt x="67095" y="272269"/>
                    <a:pt x="62790" y="260805"/>
                    <a:pt x="62790" y="247908"/>
                  </a:cubicBezTo>
                  <a:lnTo>
                    <a:pt x="62790" y="57320"/>
                  </a:lnTo>
                  <a:cubicBezTo>
                    <a:pt x="62790" y="25794"/>
                    <a:pt x="88623" y="0"/>
                    <a:pt x="120198" y="0"/>
                  </a:cubicBezTo>
                  <a:close/>
                </a:path>
              </a:pathLst>
            </a:custGeom>
            <a:solidFill>
              <a:schemeClr val="bg1"/>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id-ID" sz="2000" b="1">
                <a:solidFill>
                  <a:schemeClr val="bg1"/>
                </a:solidFill>
                <a:cs typeface="+mn-ea"/>
                <a:sym typeface="+mn-lt"/>
              </a:endParaRPr>
            </a:p>
          </p:txBody>
        </p:sp>
      </p:grpSp>
      <p:sp>
        <p:nvSpPr>
          <p:cNvPr id="7" name="íŝḻiḍe"/>
          <p:cNvSpPr/>
          <p:nvPr/>
        </p:nvSpPr>
        <p:spPr>
          <a:xfrm rot="5400000">
            <a:off x="5916003" y="3261737"/>
            <a:ext cx="167856" cy="201808"/>
          </a:xfrm>
          <a:prstGeom prst="chevron">
            <a:avLst/>
          </a:prstGeom>
          <a:solidFill>
            <a:schemeClr val="tx1">
              <a:lumMod val="50000"/>
              <a:lumOff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4400"/>
            <a:endParaRPr lang="zh-CN" altLang="en-US" sz="2000" b="1" dirty="0">
              <a:solidFill>
                <a:schemeClr val="bg1"/>
              </a:solidFill>
              <a:cs typeface="+mn-ea"/>
              <a:sym typeface="+mn-lt"/>
            </a:endParaRPr>
          </a:p>
        </p:txBody>
      </p:sp>
      <p:sp>
        <p:nvSpPr>
          <p:cNvPr id="36" name="îṡļîdé"/>
          <p:cNvSpPr txBox="1"/>
          <p:nvPr/>
        </p:nvSpPr>
        <p:spPr>
          <a:xfrm>
            <a:off x="667386" y="4057905"/>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cs typeface="+mn-ea"/>
                <a:sym typeface="+mn-lt"/>
              </a:rPr>
              <a:t> </a:t>
            </a:r>
            <a:r>
              <a:rPr lang="en-US" altLang="zh-CN" sz="1400" b="1" dirty="0">
                <a:solidFill>
                  <a:schemeClr val="bg1"/>
                </a:solidFill>
                <a:cs typeface="+mn-ea"/>
                <a:sym typeface="+mn-lt"/>
              </a:rPr>
              <a:t>01</a:t>
            </a:r>
            <a:endParaRPr lang="id-ID" sz="1400" b="1" dirty="0">
              <a:solidFill>
                <a:schemeClr val="bg1"/>
              </a:solidFill>
              <a:cs typeface="+mn-ea"/>
              <a:sym typeface="+mn-lt"/>
            </a:endParaRPr>
          </a:p>
        </p:txBody>
      </p:sp>
      <p:sp>
        <p:nvSpPr>
          <p:cNvPr id="40" name="iṧľiḓe"/>
          <p:cNvSpPr txBox="1"/>
          <p:nvPr/>
        </p:nvSpPr>
        <p:spPr>
          <a:xfrm>
            <a:off x="3494495" y="4064072"/>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02</a:t>
            </a:r>
            <a:endParaRPr lang="id-ID" sz="1400" b="1" dirty="0">
              <a:solidFill>
                <a:schemeClr val="bg1"/>
              </a:solidFill>
              <a:cs typeface="+mn-ea"/>
              <a:sym typeface="+mn-lt"/>
            </a:endParaRPr>
          </a:p>
        </p:txBody>
      </p:sp>
      <p:sp>
        <p:nvSpPr>
          <p:cNvPr id="41" name="îşľîḓê"/>
          <p:cNvSpPr txBox="1"/>
          <p:nvPr/>
        </p:nvSpPr>
        <p:spPr>
          <a:xfrm>
            <a:off x="6448212" y="4057905"/>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03</a:t>
            </a:r>
            <a:endParaRPr lang="id-ID" sz="1400" b="1" dirty="0">
              <a:solidFill>
                <a:schemeClr val="bg1"/>
              </a:solidFill>
              <a:cs typeface="+mn-ea"/>
              <a:sym typeface="+mn-lt"/>
            </a:endParaRPr>
          </a:p>
        </p:txBody>
      </p:sp>
      <p:sp>
        <p:nvSpPr>
          <p:cNvPr id="42" name="îşľïḋe"/>
          <p:cNvSpPr txBox="1"/>
          <p:nvPr/>
        </p:nvSpPr>
        <p:spPr>
          <a:xfrm>
            <a:off x="9209064" y="4057905"/>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04</a:t>
            </a:r>
            <a:endParaRPr lang="id-ID" sz="1400" b="1" dirty="0">
              <a:solidFill>
                <a:schemeClr val="bg1"/>
              </a:solidFill>
              <a:cs typeface="+mn-ea"/>
              <a:sym typeface="+mn-lt"/>
            </a:endParaRPr>
          </a:p>
        </p:txBody>
      </p:sp>
      <p:sp>
        <p:nvSpPr>
          <p:cNvPr id="43" name="文本框 42"/>
          <p:cNvSpPr txBox="1"/>
          <p:nvPr/>
        </p:nvSpPr>
        <p:spPr>
          <a:xfrm>
            <a:off x="5204166" y="1390693"/>
            <a:ext cx="1580588" cy="461665"/>
          </a:xfrm>
          <a:prstGeom prst="rect">
            <a:avLst/>
          </a:prstGeom>
          <a:noFill/>
        </p:spPr>
        <p:txBody>
          <a:bodyPr wrap="square" rtlCol="0">
            <a:spAutoFit/>
          </a:bodyPr>
          <a:lstStyle/>
          <a:p>
            <a:pPr algn="ctr"/>
            <a:r>
              <a:rPr lang="zh-CN" altLang="en-US" sz="2400" dirty="0">
                <a:cs typeface="+mn-ea"/>
                <a:sym typeface="+mn-lt"/>
              </a:rPr>
              <a:t>用户类别</a:t>
            </a:r>
          </a:p>
        </p:txBody>
      </p:sp>
      <p:sp>
        <p:nvSpPr>
          <p:cNvPr id="44" name="文本框 43"/>
          <p:cNvSpPr txBox="1"/>
          <p:nvPr/>
        </p:nvSpPr>
        <p:spPr>
          <a:xfrm>
            <a:off x="4284380" y="2565279"/>
            <a:ext cx="1201273" cy="461665"/>
          </a:xfrm>
          <a:prstGeom prst="rect">
            <a:avLst/>
          </a:prstGeom>
          <a:noFill/>
        </p:spPr>
        <p:txBody>
          <a:bodyPr wrap="square" rtlCol="0">
            <a:spAutoFit/>
          </a:bodyPr>
          <a:lstStyle/>
          <a:p>
            <a:r>
              <a:rPr lang="zh-CN" altLang="en-US" sz="2400" dirty="0">
                <a:cs typeface="+mn-ea"/>
                <a:sym typeface="+mn-lt"/>
              </a:rPr>
              <a:t>用户</a:t>
            </a:r>
          </a:p>
        </p:txBody>
      </p:sp>
      <p:sp>
        <p:nvSpPr>
          <p:cNvPr id="45" name="文本框 44"/>
          <p:cNvSpPr txBox="1"/>
          <p:nvPr/>
        </p:nvSpPr>
        <p:spPr>
          <a:xfrm>
            <a:off x="7616270" y="2565279"/>
            <a:ext cx="1201273" cy="461665"/>
          </a:xfrm>
          <a:prstGeom prst="rect">
            <a:avLst/>
          </a:prstGeom>
          <a:noFill/>
        </p:spPr>
        <p:txBody>
          <a:bodyPr wrap="square" rtlCol="0">
            <a:spAutoFit/>
          </a:bodyPr>
          <a:lstStyle/>
          <a:p>
            <a:r>
              <a:rPr lang="zh-CN" altLang="en-US" sz="2400" dirty="0">
                <a:cs typeface="+mn-ea"/>
                <a:sym typeface="+mn-lt"/>
              </a:rPr>
              <a:t>管理员</a:t>
            </a:r>
          </a:p>
        </p:txBody>
      </p:sp>
      <p:pic>
        <p:nvPicPr>
          <p:cNvPr id="10" name="图片 9">
            <a:extLst>
              <a:ext uri="{FF2B5EF4-FFF2-40B4-BE49-F238E27FC236}">
                <a16:creationId xmlns:a16="http://schemas.microsoft.com/office/drawing/2014/main" id="{DBD30F53-AB04-4228-9E96-92031DC24D91}"/>
              </a:ext>
            </a:extLst>
          </p:cNvPr>
          <p:cNvPicPr>
            <a:picLocks noChangeAspect="1"/>
          </p:cNvPicPr>
          <p:nvPr/>
        </p:nvPicPr>
        <p:blipFill>
          <a:blip r:embed="rId3"/>
          <a:stretch>
            <a:fillRect/>
          </a:stretch>
        </p:blipFill>
        <p:spPr>
          <a:xfrm>
            <a:off x="402437" y="4846130"/>
            <a:ext cx="2875718" cy="1018987"/>
          </a:xfrm>
          <a:prstGeom prst="rect">
            <a:avLst/>
          </a:prstGeom>
        </p:spPr>
      </p:pic>
      <p:pic>
        <p:nvPicPr>
          <p:cNvPr id="12" name="图片 11">
            <a:extLst>
              <a:ext uri="{FF2B5EF4-FFF2-40B4-BE49-F238E27FC236}">
                <a16:creationId xmlns:a16="http://schemas.microsoft.com/office/drawing/2014/main" id="{A8B17B4A-55AE-451B-A347-D484008EAC79}"/>
              </a:ext>
            </a:extLst>
          </p:cNvPr>
          <p:cNvPicPr>
            <a:picLocks noChangeAspect="1"/>
          </p:cNvPicPr>
          <p:nvPr/>
        </p:nvPicPr>
        <p:blipFill>
          <a:blip r:embed="rId4"/>
          <a:stretch>
            <a:fillRect/>
          </a:stretch>
        </p:blipFill>
        <p:spPr>
          <a:xfrm>
            <a:off x="3401591" y="4846130"/>
            <a:ext cx="2767841" cy="736088"/>
          </a:xfrm>
          <a:prstGeom prst="rect">
            <a:avLst/>
          </a:prstGeom>
        </p:spPr>
      </p:pic>
      <p:pic>
        <p:nvPicPr>
          <p:cNvPr id="14" name="图片 13">
            <a:extLst>
              <a:ext uri="{FF2B5EF4-FFF2-40B4-BE49-F238E27FC236}">
                <a16:creationId xmlns:a16="http://schemas.microsoft.com/office/drawing/2014/main" id="{9AB94845-4F4B-4D08-8686-F0913D3D742E}"/>
              </a:ext>
            </a:extLst>
          </p:cNvPr>
          <p:cNvPicPr>
            <a:picLocks noChangeAspect="1"/>
          </p:cNvPicPr>
          <p:nvPr/>
        </p:nvPicPr>
        <p:blipFill>
          <a:blip r:embed="rId5"/>
          <a:stretch>
            <a:fillRect/>
          </a:stretch>
        </p:blipFill>
        <p:spPr>
          <a:xfrm>
            <a:off x="6292868" y="4846130"/>
            <a:ext cx="2916196" cy="804054"/>
          </a:xfrm>
          <a:prstGeom prst="rect">
            <a:avLst/>
          </a:prstGeom>
        </p:spPr>
      </p:pic>
      <p:pic>
        <p:nvPicPr>
          <p:cNvPr id="18" name="图片 17">
            <a:extLst>
              <a:ext uri="{FF2B5EF4-FFF2-40B4-BE49-F238E27FC236}">
                <a16:creationId xmlns:a16="http://schemas.microsoft.com/office/drawing/2014/main" id="{AAF5E117-D7AC-454C-9AA1-48F085C43FB5}"/>
              </a:ext>
            </a:extLst>
          </p:cNvPr>
          <p:cNvPicPr>
            <a:picLocks noChangeAspect="1"/>
          </p:cNvPicPr>
          <p:nvPr/>
        </p:nvPicPr>
        <p:blipFill>
          <a:blip r:embed="rId6"/>
          <a:stretch>
            <a:fillRect/>
          </a:stretch>
        </p:blipFill>
        <p:spPr>
          <a:xfrm>
            <a:off x="9332500" y="4846130"/>
            <a:ext cx="2418530" cy="610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randombar(horizontal)">
                                      <p:cBhvr>
                                        <p:cTn id="22" dur="500"/>
                                        <p:tgtEl>
                                          <p:spTgt spid="4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randombar(horizontal)">
                                      <p:cBhvr>
                                        <p:cTn id="25" dur="500"/>
                                        <p:tgtEl>
                                          <p:spTgt spid="4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randombar(horizontal)">
                                      <p:cBhvr>
                                        <p:cTn id="28" dur="500"/>
                                        <p:tgtEl>
                                          <p:spTgt spid="44"/>
                                        </p:tgtEl>
                                      </p:cBhvr>
                                    </p:animEffect>
                                  </p:childTnLst>
                                </p:cTn>
                              </p:par>
                              <p:par>
                                <p:cTn id="29" presetID="47"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anim calcmode="lin" valueType="num">
                                      <p:cBhvr>
                                        <p:cTn id="49" dur="1000" fill="hold"/>
                                        <p:tgtEl>
                                          <p:spTgt spid="41"/>
                                        </p:tgtEl>
                                        <p:attrNameLst>
                                          <p:attrName>ppt_x</p:attrName>
                                        </p:attrNameLst>
                                      </p:cBhvr>
                                      <p:tavLst>
                                        <p:tav tm="0">
                                          <p:val>
                                            <p:strVal val="#ppt_x"/>
                                          </p:val>
                                        </p:tav>
                                        <p:tav tm="100000">
                                          <p:val>
                                            <p:strVal val="#ppt_x"/>
                                          </p:val>
                                        </p:tav>
                                      </p:tavLst>
                                    </p:anim>
                                    <p:anim calcmode="lin" valueType="num">
                                      <p:cBhvr>
                                        <p:cTn id="50" dur="1000" fill="hold"/>
                                        <p:tgtEl>
                                          <p:spTgt spid="41"/>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1000"/>
                                        <p:tgtEl>
                                          <p:spTgt spid="42"/>
                                        </p:tgtEl>
                                      </p:cBhvr>
                                    </p:animEffect>
                                    <p:anim calcmode="lin" valueType="num">
                                      <p:cBhvr>
                                        <p:cTn id="54" dur="1000" fill="hold"/>
                                        <p:tgtEl>
                                          <p:spTgt spid="42"/>
                                        </p:tgtEl>
                                        <p:attrNameLst>
                                          <p:attrName>ppt_x</p:attrName>
                                        </p:attrNameLst>
                                      </p:cBhvr>
                                      <p:tavLst>
                                        <p:tav tm="0">
                                          <p:val>
                                            <p:strVal val="#ppt_x"/>
                                          </p:val>
                                        </p:tav>
                                        <p:tav tm="100000">
                                          <p:val>
                                            <p:strVal val="#ppt_x"/>
                                          </p:val>
                                        </p:tav>
                                      </p:tavLst>
                                    </p:anim>
                                    <p:anim calcmode="lin" valueType="num">
                                      <p:cBhvr>
                                        <p:cTn id="55" dur="1000" fill="hold"/>
                                        <p:tgtEl>
                                          <p:spTgt spid="42"/>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3" presetClass="entr" presetSubtype="5"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blinds(vertical)">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fill="hold"/>
                                        <p:tgtEl>
                                          <p:spTgt spid="10"/>
                                        </p:tgtEl>
                                        <p:attrNameLst>
                                          <p:attrName>ppt_x</p:attrName>
                                        </p:attrNameLst>
                                      </p:cBhvr>
                                      <p:tavLst>
                                        <p:tav tm="0">
                                          <p:val>
                                            <p:strVal val="#ppt_x"/>
                                          </p:val>
                                        </p:tav>
                                        <p:tav tm="100000">
                                          <p:val>
                                            <p:strVal val="#ppt_x"/>
                                          </p:val>
                                        </p:tav>
                                      </p:tavLst>
                                    </p:anim>
                                    <p:anim calcmode="lin" valueType="num">
                                      <p:cBhvr additive="base">
                                        <p:cTn id="6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500" fill="hold"/>
                                        <p:tgtEl>
                                          <p:spTgt spid="14"/>
                                        </p:tgtEl>
                                        <p:attrNameLst>
                                          <p:attrName>ppt_x</p:attrName>
                                        </p:attrNameLst>
                                      </p:cBhvr>
                                      <p:tavLst>
                                        <p:tav tm="0">
                                          <p:val>
                                            <p:strVal val="#ppt_x"/>
                                          </p:val>
                                        </p:tav>
                                        <p:tav tm="100000">
                                          <p:val>
                                            <p:strVal val="#ppt_x"/>
                                          </p:val>
                                        </p:tav>
                                      </p:tavLst>
                                    </p:anim>
                                    <p:anim calcmode="lin" valueType="num">
                                      <p:cBhvr additive="base">
                                        <p:cTn id="7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additive="base">
                                        <p:cTn id="82" dur="500" fill="hold"/>
                                        <p:tgtEl>
                                          <p:spTgt spid="18"/>
                                        </p:tgtEl>
                                        <p:attrNameLst>
                                          <p:attrName>ppt_x</p:attrName>
                                        </p:attrNameLst>
                                      </p:cBhvr>
                                      <p:tavLst>
                                        <p:tav tm="0">
                                          <p:val>
                                            <p:strVal val="#ppt_x"/>
                                          </p:val>
                                        </p:tav>
                                        <p:tav tm="100000">
                                          <p:val>
                                            <p:strVal val="#ppt_x"/>
                                          </p:val>
                                        </p:tav>
                                      </p:tavLst>
                                    </p:anim>
                                    <p:anim calcmode="lin" valueType="num">
                                      <p:cBhvr additive="base">
                                        <p:cTn id="8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 grpId="0" bldLvl="0" animBg="1"/>
      <p:bldP spid="7" grpId="0" bldLvl="0" animBg="1"/>
      <p:bldP spid="36" grpId="0" bldLvl="0" animBg="1"/>
      <p:bldP spid="40" grpId="0" bldLvl="0" animBg="1"/>
      <p:bldP spid="41" grpId="0" bldLvl="0" animBg="1"/>
      <p:bldP spid="42" grpId="0" bldLvl="0" animBg="1"/>
      <p:bldP spid="43" grpId="0"/>
      <p:bldP spid="44"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773930" y="340360"/>
            <a:ext cx="2468245" cy="879475"/>
            <a:chOff x="3279" y="4178"/>
            <a:chExt cx="3887" cy="1385"/>
          </a:xfrm>
        </p:grpSpPr>
        <p:sp>
          <p:nvSpPr>
            <p:cNvPr id="2" name="文本框 1"/>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界面原型</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pic>
        <p:nvPicPr>
          <p:cNvPr id="4" name="图片 3">
            <a:extLst>
              <a:ext uri="{FF2B5EF4-FFF2-40B4-BE49-F238E27FC236}">
                <a16:creationId xmlns:a16="http://schemas.microsoft.com/office/drawing/2014/main" id="{F6BAA270-0340-46D5-B83D-191B3FCD2E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5251" y="1280417"/>
            <a:ext cx="8176706" cy="49218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770120" y="340360"/>
            <a:ext cx="2468245" cy="1123950"/>
            <a:chOff x="3273" y="4178"/>
            <a:chExt cx="3887" cy="1770"/>
          </a:xfrm>
        </p:grpSpPr>
        <p:sp>
          <p:nvSpPr>
            <p:cNvPr id="6" name="文本框 5"/>
            <p:cNvSpPr txBox="1"/>
            <p:nvPr/>
          </p:nvSpPr>
          <p:spPr>
            <a:xfrm>
              <a:off x="3597" y="4178"/>
              <a:ext cx="3362" cy="10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9B97A6"/>
                  </a:solidFill>
                  <a:effectLst/>
                  <a:uLnTx/>
                  <a:uFillTx/>
                  <a:cs typeface="+mn-ea"/>
                  <a:sym typeface="+mn-lt"/>
                </a:rPr>
                <a:t>数据字典</a:t>
              </a:r>
            </a:p>
          </p:txBody>
        </p:sp>
        <p:sp>
          <p:nvSpPr>
            <p:cNvPr id="7" name="文本框 6"/>
            <p:cNvSpPr txBox="1"/>
            <p:nvPr/>
          </p:nvSpPr>
          <p:spPr>
            <a:xfrm>
              <a:off x="3273" y="5126"/>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grpSp>
        <p:nvGrpSpPr>
          <p:cNvPr id="11" name="组合 10">
            <a:extLst>
              <a:ext uri="{FF2B5EF4-FFF2-40B4-BE49-F238E27FC236}">
                <a16:creationId xmlns:a16="http://schemas.microsoft.com/office/drawing/2014/main" id="{410CEDBA-1C87-4D39-9359-86D2CF8BEA4E}"/>
              </a:ext>
            </a:extLst>
          </p:cNvPr>
          <p:cNvGrpSpPr/>
          <p:nvPr/>
        </p:nvGrpSpPr>
        <p:grpSpPr>
          <a:xfrm>
            <a:off x="472445" y="1901574"/>
            <a:ext cx="3517649" cy="3762831"/>
            <a:chOff x="472445" y="1901574"/>
            <a:chExt cx="3517649" cy="3762831"/>
          </a:xfrm>
        </p:grpSpPr>
        <p:cxnSp>
          <p:nvCxnSpPr>
            <p:cNvPr id="28" name="直线连接符 9"/>
            <p:cNvCxnSpPr>
              <a:cxnSpLocks/>
            </p:cNvCxnSpPr>
            <p:nvPr/>
          </p:nvCxnSpPr>
          <p:spPr>
            <a:xfrm>
              <a:off x="591006" y="2135976"/>
              <a:ext cx="646787" cy="0"/>
            </a:xfrm>
            <a:prstGeom prst="line">
              <a:avLst/>
            </a:prstGeom>
            <a:ln w="38100">
              <a:solidFill>
                <a:srgbClr val="9B97A6"/>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488778" y="1901574"/>
              <a:ext cx="1351523" cy="464871"/>
            </a:xfrm>
            <a:prstGeom prst="rect">
              <a:avLst/>
            </a:prstGeom>
          </p:spPr>
          <p:txBody>
            <a:bodyPr wrap="square">
              <a:spAutoFit/>
            </a:bodyPr>
            <a:lstStyle/>
            <a:p>
              <a:pPr defTabSz="914400" fontAlgn="base">
                <a:lnSpc>
                  <a:spcPct val="150000"/>
                </a:lnSpc>
                <a:spcBef>
                  <a:spcPct val="0"/>
                </a:spcBef>
                <a:spcAft>
                  <a:spcPct val="0"/>
                </a:spcAft>
                <a:defRPr/>
              </a:pPr>
              <a:r>
                <a:rPr lang="zh-CN" altLang="en-US" b="1" kern="0" dirty="0">
                  <a:ln w="12700" cap="flat">
                    <a:noFill/>
                    <a:miter lim="800000"/>
                  </a:ln>
                  <a:solidFill>
                    <a:schemeClr val="tx1">
                      <a:lumMod val="85000"/>
                      <a:lumOff val="15000"/>
                    </a:schemeClr>
                  </a:solidFill>
                  <a:cs typeface="+mn-ea"/>
                  <a:sym typeface="+mn-lt"/>
                </a:rPr>
                <a:t>玩家</a:t>
              </a:r>
              <a:r>
                <a:rPr lang="en-US" altLang="zh-CN" b="1" kern="0" dirty="0">
                  <a:ln w="12700" cap="flat">
                    <a:noFill/>
                    <a:miter lim="800000"/>
                  </a:ln>
                  <a:solidFill>
                    <a:schemeClr val="tx1">
                      <a:lumMod val="85000"/>
                      <a:lumOff val="15000"/>
                    </a:schemeClr>
                  </a:solidFill>
                  <a:cs typeface="+mn-ea"/>
                  <a:sym typeface="+mn-lt"/>
                </a:rPr>
                <a:t>id</a:t>
              </a:r>
            </a:p>
          </p:txBody>
        </p:sp>
        <p:sp>
          <p:nvSpPr>
            <p:cNvPr id="38" name="矩形 37"/>
            <p:cNvSpPr/>
            <p:nvPr/>
          </p:nvSpPr>
          <p:spPr>
            <a:xfrm>
              <a:off x="1328359" y="2571140"/>
              <a:ext cx="2661735" cy="382092"/>
            </a:xfrm>
            <a:prstGeom prst="rect">
              <a:avLst/>
            </a:prstGeom>
          </p:spPr>
          <p:txBody>
            <a:bodyPr wrap="square">
              <a:spAutoFit/>
            </a:bodyPr>
            <a:lstStyle/>
            <a:p>
              <a:pPr defTabSz="914400" fontAlgn="base">
                <a:lnSpc>
                  <a:spcPct val="150000"/>
                </a:lnSpc>
                <a:spcBef>
                  <a:spcPct val="0"/>
                </a:spcBef>
                <a:spcAft>
                  <a:spcPct val="0"/>
                </a:spcAft>
                <a:defRPr/>
              </a:pPr>
              <a:endParaRPr lang="en-US" altLang="zh-CN" sz="1400" kern="0" dirty="0">
                <a:ln w="12700" cap="flat">
                  <a:noFill/>
                  <a:miter lim="800000"/>
                </a:ln>
                <a:solidFill>
                  <a:schemeClr val="tx1">
                    <a:lumMod val="75000"/>
                    <a:lumOff val="25000"/>
                  </a:schemeClr>
                </a:solidFill>
                <a:cs typeface="+mn-ea"/>
                <a:sym typeface="+mn-lt"/>
              </a:endParaRPr>
            </a:p>
          </p:txBody>
        </p:sp>
        <p:grpSp>
          <p:nvGrpSpPr>
            <p:cNvPr id="40" name="组合 39"/>
            <p:cNvGrpSpPr/>
            <p:nvPr/>
          </p:nvGrpSpPr>
          <p:grpSpPr>
            <a:xfrm>
              <a:off x="472445" y="5072704"/>
              <a:ext cx="2012000" cy="591701"/>
              <a:chOff x="1290664" y="4745040"/>
              <a:chExt cx="2012000" cy="591701"/>
            </a:xfrm>
          </p:grpSpPr>
          <p:sp>
            <p:nvSpPr>
              <p:cNvPr id="41" name="矩形 40"/>
              <p:cNvSpPr/>
              <p:nvPr/>
            </p:nvSpPr>
            <p:spPr>
              <a:xfrm>
                <a:off x="1315008" y="4745040"/>
                <a:ext cx="1987656" cy="591701"/>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2" name="矩形 41"/>
              <p:cNvSpPr/>
              <p:nvPr/>
            </p:nvSpPr>
            <p:spPr>
              <a:xfrm>
                <a:off x="1290664" y="4871614"/>
                <a:ext cx="1987656"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a:t>
                </a:r>
                <a:r>
                  <a:rPr lang="zh-CN" altLang="en-US" sz="1600" b="1" i="1" kern="0" dirty="0">
                    <a:ln w="12700" cap="flat">
                      <a:noFill/>
                      <a:miter lim="800000"/>
                    </a:ln>
                    <a:solidFill>
                      <a:schemeClr val="bg1"/>
                    </a:solidFill>
                    <a:cs typeface="+mn-ea"/>
                    <a:sym typeface="+mn-lt"/>
                  </a:rPr>
                  <a:t>玩家信息表</a:t>
                </a:r>
                <a:endParaRPr lang="en-US" altLang="zh-CN" sz="1600" b="1" i="1" kern="0" dirty="0">
                  <a:ln w="12700" cap="flat">
                    <a:noFill/>
                    <a:miter lim="800000"/>
                  </a:ln>
                  <a:solidFill>
                    <a:schemeClr val="bg1"/>
                  </a:solidFill>
                  <a:cs typeface="+mn-ea"/>
                  <a:sym typeface="+mn-lt"/>
                </a:endParaRPr>
              </a:p>
            </p:txBody>
          </p:sp>
        </p:grpSp>
      </p:grpSp>
      <p:grpSp>
        <p:nvGrpSpPr>
          <p:cNvPr id="9" name="组合 8">
            <a:extLst>
              <a:ext uri="{FF2B5EF4-FFF2-40B4-BE49-F238E27FC236}">
                <a16:creationId xmlns:a16="http://schemas.microsoft.com/office/drawing/2014/main" id="{3B89DCB4-736C-41F1-9104-E19BD0251E0C}"/>
              </a:ext>
            </a:extLst>
          </p:cNvPr>
          <p:cNvGrpSpPr/>
          <p:nvPr/>
        </p:nvGrpSpPr>
        <p:grpSpPr>
          <a:xfrm>
            <a:off x="4277004" y="1901574"/>
            <a:ext cx="2245690" cy="3780036"/>
            <a:chOff x="4277004" y="1901574"/>
            <a:chExt cx="2245690" cy="3780036"/>
          </a:xfrm>
        </p:grpSpPr>
        <p:cxnSp>
          <p:nvCxnSpPr>
            <p:cNvPr id="44" name="直线连接符 22"/>
            <p:cNvCxnSpPr/>
            <p:nvPr/>
          </p:nvCxnSpPr>
          <p:spPr>
            <a:xfrm>
              <a:off x="4277004" y="2129842"/>
              <a:ext cx="765358" cy="0"/>
            </a:xfrm>
            <a:prstGeom prst="line">
              <a:avLst/>
            </a:prstGeom>
            <a:ln w="38100">
              <a:solidFill>
                <a:srgbClr val="D6CACC"/>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171171" y="1901574"/>
              <a:ext cx="1351523" cy="463588"/>
            </a:xfrm>
            <a:prstGeom prst="rect">
              <a:avLst/>
            </a:prstGeom>
          </p:spPr>
          <p:txBody>
            <a:bodyPr wrap="square">
              <a:spAutoFit/>
            </a:bodyPr>
            <a:lstStyle/>
            <a:p>
              <a:pPr fontAlgn="base">
                <a:lnSpc>
                  <a:spcPct val="150000"/>
                </a:lnSpc>
                <a:spcBef>
                  <a:spcPct val="0"/>
                </a:spcBef>
                <a:spcAft>
                  <a:spcPct val="0"/>
                </a:spcAft>
                <a:defRPr/>
              </a:pPr>
              <a:r>
                <a:rPr lang="en-US" altLang="zh-CN" b="1" kern="0" dirty="0">
                  <a:ln w="12700" cap="flat">
                    <a:noFill/>
                    <a:miter lim="800000"/>
                  </a:ln>
                  <a:solidFill>
                    <a:schemeClr val="tx1">
                      <a:lumMod val="85000"/>
                      <a:lumOff val="15000"/>
                    </a:schemeClr>
                  </a:solidFill>
                  <a:cs typeface="+mn-ea"/>
                  <a:sym typeface="+mn-lt"/>
                </a:rPr>
                <a:t>NPC</a:t>
              </a:r>
              <a:r>
                <a:rPr lang="zh-CN" altLang="en-US" b="1" kern="0" dirty="0">
                  <a:ln w="12700" cap="flat">
                    <a:noFill/>
                    <a:miter lim="800000"/>
                  </a:ln>
                  <a:solidFill>
                    <a:schemeClr val="tx1">
                      <a:lumMod val="85000"/>
                      <a:lumOff val="15000"/>
                    </a:schemeClr>
                  </a:solidFill>
                  <a:cs typeface="+mn-ea"/>
                  <a:sym typeface="+mn-lt"/>
                </a:rPr>
                <a:t>功能</a:t>
              </a:r>
              <a:endParaRPr lang="en-US" altLang="zh-CN" b="1" kern="0" dirty="0">
                <a:ln w="12700" cap="flat">
                  <a:noFill/>
                  <a:miter lim="800000"/>
                </a:ln>
                <a:solidFill>
                  <a:schemeClr val="tx1">
                    <a:lumMod val="85000"/>
                    <a:lumOff val="15000"/>
                  </a:schemeClr>
                </a:solidFill>
                <a:cs typeface="+mn-ea"/>
                <a:sym typeface="+mn-lt"/>
              </a:endParaRPr>
            </a:p>
          </p:txBody>
        </p:sp>
        <p:grpSp>
          <p:nvGrpSpPr>
            <p:cNvPr id="49" name="组合 48"/>
            <p:cNvGrpSpPr/>
            <p:nvPr/>
          </p:nvGrpSpPr>
          <p:grpSpPr>
            <a:xfrm>
              <a:off x="4346464" y="5089909"/>
              <a:ext cx="1987656" cy="591701"/>
              <a:chOff x="2335149" y="4770581"/>
              <a:chExt cx="1987656" cy="591701"/>
            </a:xfrm>
          </p:grpSpPr>
          <p:sp>
            <p:nvSpPr>
              <p:cNvPr id="50" name="矩形 49"/>
              <p:cNvSpPr/>
              <p:nvPr/>
            </p:nvSpPr>
            <p:spPr>
              <a:xfrm>
                <a:off x="2335149" y="4770581"/>
                <a:ext cx="1987656" cy="591701"/>
              </a:xfrm>
              <a:prstGeom prst="rect">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1" name="矩形 50"/>
              <p:cNvSpPr/>
              <p:nvPr/>
            </p:nvSpPr>
            <p:spPr>
              <a:xfrm>
                <a:off x="2506498" y="4879950"/>
                <a:ext cx="1592317"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NPC</a:t>
                </a:r>
                <a:r>
                  <a:rPr lang="zh-CN" altLang="en-US" sz="1600" b="1" i="1" kern="0" dirty="0">
                    <a:ln w="12700" cap="flat">
                      <a:noFill/>
                      <a:miter lim="800000"/>
                    </a:ln>
                    <a:solidFill>
                      <a:schemeClr val="bg1"/>
                    </a:solidFill>
                    <a:cs typeface="+mn-ea"/>
                    <a:sym typeface="+mn-lt"/>
                  </a:rPr>
                  <a:t>表</a:t>
                </a:r>
                <a:endParaRPr lang="en-US" altLang="zh-CN" sz="1600" b="1" i="1" kern="0" dirty="0">
                  <a:ln w="12700" cap="flat">
                    <a:noFill/>
                    <a:miter lim="800000"/>
                  </a:ln>
                  <a:solidFill>
                    <a:schemeClr val="bg1"/>
                  </a:solidFill>
                  <a:cs typeface="+mn-ea"/>
                  <a:sym typeface="+mn-lt"/>
                </a:endParaRPr>
              </a:p>
            </p:txBody>
          </p:sp>
        </p:grpSp>
      </p:grpSp>
      <p:grpSp>
        <p:nvGrpSpPr>
          <p:cNvPr id="10" name="组合 9">
            <a:extLst>
              <a:ext uri="{FF2B5EF4-FFF2-40B4-BE49-F238E27FC236}">
                <a16:creationId xmlns:a16="http://schemas.microsoft.com/office/drawing/2014/main" id="{A98AF7B8-8E81-4981-A00C-445ACFCA5F7D}"/>
              </a:ext>
            </a:extLst>
          </p:cNvPr>
          <p:cNvGrpSpPr/>
          <p:nvPr/>
        </p:nvGrpSpPr>
        <p:grpSpPr>
          <a:xfrm>
            <a:off x="8057219" y="1864233"/>
            <a:ext cx="2505678" cy="3817376"/>
            <a:chOff x="8057219" y="1864233"/>
            <a:chExt cx="2505678" cy="3817376"/>
          </a:xfrm>
        </p:grpSpPr>
        <p:cxnSp>
          <p:nvCxnSpPr>
            <p:cNvPr id="53" name="直线连接符 31"/>
            <p:cNvCxnSpPr/>
            <p:nvPr/>
          </p:nvCxnSpPr>
          <p:spPr>
            <a:xfrm>
              <a:off x="8057219" y="2126514"/>
              <a:ext cx="765358" cy="0"/>
            </a:xfrm>
            <a:prstGeom prst="line">
              <a:avLst/>
            </a:prstGeom>
            <a:ln w="38100">
              <a:solidFill>
                <a:srgbClr val="9B97A6"/>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925359" y="1864233"/>
              <a:ext cx="1637538" cy="463588"/>
            </a:xfrm>
            <a:prstGeom prst="rect">
              <a:avLst/>
            </a:prstGeom>
          </p:spPr>
          <p:txBody>
            <a:bodyPr wrap="square">
              <a:spAutoFit/>
            </a:bodyPr>
            <a:lstStyle/>
            <a:p>
              <a:pPr fontAlgn="base">
                <a:lnSpc>
                  <a:spcPct val="150000"/>
                </a:lnSpc>
                <a:spcBef>
                  <a:spcPct val="0"/>
                </a:spcBef>
                <a:spcAft>
                  <a:spcPct val="0"/>
                </a:spcAft>
                <a:defRPr/>
              </a:pPr>
              <a:r>
                <a:rPr lang="zh-CN" altLang="en-US" b="1" kern="0" dirty="0">
                  <a:ln w="12700" cap="flat">
                    <a:noFill/>
                    <a:miter lim="800000"/>
                  </a:ln>
                  <a:solidFill>
                    <a:schemeClr val="tx1">
                      <a:lumMod val="85000"/>
                      <a:lumOff val="15000"/>
                    </a:schemeClr>
                  </a:solidFill>
                  <a:cs typeface="+mn-ea"/>
                  <a:sym typeface="+mn-lt"/>
                </a:rPr>
                <a:t>场景难度等级</a:t>
              </a:r>
            </a:p>
          </p:txBody>
        </p:sp>
        <p:grpSp>
          <p:nvGrpSpPr>
            <p:cNvPr id="58" name="组合 57"/>
            <p:cNvGrpSpPr/>
            <p:nvPr/>
          </p:nvGrpSpPr>
          <p:grpSpPr>
            <a:xfrm>
              <a:off x="8196139" y="5089908"/>
              <a:ext cx="1987656" cy="591701"/>
              <a:chOff x="2017205" y="4865377"/>
              <a:chExt cx="1987656" cy="591701"/>
            </a:xfrm>
          </p:grpSpPr>
          <p:sp>
            <p:nvSpPr>
              <p:cNvPr id="59" name="矩形 58"/>
              <p:cNvSpPr/>
              <p:nvPr/>
            </p:nvSpPr>
            <p:spPr>
              <a:xfrm>
                <a:off x="2017205" y="4865377"/>
                <a:ext cx="1987656" cy="591701"/>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0" name="矩形 59"/>
              <p:cNvSpPr/>
              <p:nvPr/>
            </p:nvSpPr>
            <p:spPr>
              <a:xfrm>
                <a:off x="2105295" y="4974746"/>
                <a:ext cx="1779425"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a:t>
                </a:r>
                <a:r>
                  <a:rPr lang="zh-CN" altLang="en-US" sz="1600" b="1" i="1" kern="0" dirty="0">
                    <a:ln w="12700" cap="flat">
                      <a:noFill/>
                      <a:miter lim="800000"/>
                    </a:ln>
                    <a:solidFill>
                      <a:schemeClr val="bg1"/>
                    </a:solidFill>
                    <a:cs typeface="+mn-ea"/>
                    <a:sym typeface="+mn-lt"/>
                  </a:rPr>
                  <a:t>游戏场景表</a:t>
                </a:r>
                <a:endParaRPr lang="en-US" altLang="zh-CN" sz="1600" b="1" i="1" kern="0" dirty="0">
                  <a:ln w="12700" cap="flat">
                    <a:noFill/>
                    <a:miter lim="800000"/>
                  </a:ln>
                  <a:solidFill>
                    <a:schemeClr val="bg1"/>
                  </a:solidFill>
                  <a:cs typeface="+mn-ea"/>
                  <a:sym typeface="+mn-lt"/>
                </a:endParaRPr>
              </a:p>
            </p:txBody>
          </p:sp>
        </p:grpSp>
      </p:grpSp>
      <p:graphicFrame>
        <p:nvGraphicFramePr>
          <p:cNvPr id="3" name="表格 2">
            <a:extLst>
              <a:ext uri="{FF2B5EF4-FFF2-40B4-BE49-F238E27FC236}">
                <a16:creationId xmlns:a16="http://schemas.microsoft.com/office/drawing/2014/main" id="{E3B5D8AD-8242-4E6F-8BD6-AEDD6217B36F}"/>
              </a:ext>
            </a:extLst>
          </p:cNvPr>
          <p:cNvGraphicFramePr>
            <a:graphicFrameLocks noGrp="1"/>
          </p:cNvGraphicFramePr>
          <p:nvPr>
            <p:extLst>
              <p:ext uri="{D42A27DB-BD31-4B8C-83A1-F6EECF244321}">
                <p14:modId xmlns:p14="http://schemas.microsoft.com/office/powerpoint/2010/main" val="1058672910"/>
              </p:ext>
            </p:extLst>
          </p:nvPr>
        </p:nvGraphicFramePr>
        <p:xfrm>
          <a:off x="496789" y="2603502"/>
          <a:ext cx="3183694" cy="1877578"/>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1431232169"/>
                    </a:ext>
                  </a:extLst>
                </a:gridCol>
              </a:tblGrid>
              <a:tr h="1877578">
                <a:tc>
                  <a:txBody>
                    <a:bodyPr/>
                    <a:lstStyle/>
                    <a:p>
                      <a:pPr algn="l"/>
                      <a:endParaRPr lang="en-US" altLang="zh-CN" sz="1400" kern="100" dirty="0">
                        <a:solidFill>
                          <a:schemeClr val="bg1"/>
                        </a:solidFill>
                        <a:effectLst/>
                      </a:endParaRPr>
                    </a:p>
                    <a:p>
                      <a:pPr algn="l"/>
                      <a:r>
                        <a:rPr lang="zh-CN" sz="1400" kern="100" dirty="0">
                          <a:solidFill>
                            <a:schemeClr val="bg1"/>
                          </a:solidFill>
                          <a:effectLst/>
                        </a:rPr>
                        <a:t>名字：玩家</a:t>
                      </a:r>
                      <a:r>
                        <a:rPr lang="en-US" sz="1400" kern="100" dirty="0">
                          <a:solidFill>
                            <a:schemeClr val="bg1"/>
                          </a:solidFill>
                          <a:effectLst/>
                        </a:rPr>
                        <a:t>id</a:t>
                      </a:r>
                      <a:endParaRPr lang="zh-CN" sz="1400" kern="100" dirty="0">
                        <a:solidFill>
                          <a:schemeClr val="bg1"/>
                        </a:solidFill>
                        <a:effectLst/>
                      </a:endParaRPr>
                    </a:p>
                    <a:p>
                      <a:pPr algn="l"/>
                      <a:r>
                        <a:rPr lang="zh-CN" sz="1400" kern="100" dirty="0">
                          <a:solidFill>
                            <a:schemeClr val="bg1"/>
                          </a:solidFill>
                          <a:effectLst/>
                        </a:rPr>
                        <a:t>别名：无</a:t>
                      </a:r>
                    </a:p>
                    <a:p>
                      <a:pPr algn="l"/>
                      <a:r>
                        <a:rPr lang="zh-CN" sz="1400" kern="100" dirty="0">
                          <a:solidFill>
                            <a:schemeClr val="bg1"/>
                          </a:solidFill>
                          <a:effectLst/>
                        </a:rPr>
                        <a:t>描述：玩家用户名的编号。 </a:t>
                      </a:r>
                    </a:p>
                    <a:p>
                      <a:pPr algn="l"/>
                      <a:r>
                        <a:rPr lang="zh-CN" sz="1400" kern="100" dirty="0">
                          <a:solidFill>
                            <a:schemeClr val="bg1"/>
                          </a:solidFill>
                          <a:effectLst/>
                        </a:rPr>
                        <a:t>定义：玩家注册一个用户名，</a:t>
                      </a:r>
                      <a:r>
                        <a:rPr lang="en-US" sz="1400" kern="100" dirty="0">
                          <a:solidFill>
                            <a:schemeClr val="bg1"/>
                          </a:solidFill>
                          <a:effectLst/>
                        </a:rPr>
                        <a:t>id</a:t>
                      </a:r>
                      <a:r>
                        <a:rPr lang="zh-CN" sz="1400" kern="100" dirty="0">
                          <a:solidFill>
                            <a:schemeClr val="bg1"/>
                          </a:solidFill>
                          <a:effectLst/>
                        </a:rPr>
                        <a:t>自动递增</a:t>
                      </a:r>
                    </a:p>
                    <a:p>
                      <a:pPr algn="l"/>
                      <a:r>
                        <a:rPr lang="zh-CN" sz="1400" kern="100" dirty="0">
                          <a:solidFill>
                            <a:schemeClr val="bg1"/>
                          </a:solidFill>
                          <a:effectLst/>
                        </a:rPr>
                        <a:t>位置：玩家信息表</a:t>
                      </a:r>
                      <a:endParaRPr lang="zh-CN" sz="1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9B97A6"/>
                    </a:solidFill>
                  </a:tcPr>
                </a:tc>
                <a:extLst>
                  <a:ext uri="{0D108BD9-81ED-4DB2-BD59-A6C34878D82A}">
                    <a16:rowId xmlns:a16="http://schemas.microsoft.com/office/drawing/2014/main" val="2028298452"/>
                  </a:ext>
                </a:extLst>
              </a:tr>
            </a:tbl>
          </a:graphicData>
        </a:graphic>
      </p:graphicFrame>
      <p:graphicFrame>
        <p:nvGraphicFramePr>
          <p:cNvPr id="17" name="表格 16">
            <a:extLst>
              <a:ext uri="{FF2B5EF4-FFF2-40B4-BE49-F238E27FC236}">
                <a16:creationId xmlns:a16="http://schemas.microsoft.com/office/drawing/2014/main" id="{B4187CA6-76B0-429B-980C-23FDBA3D8AE4}"/>
              </a:ext>
            </a:extLst>
          </p:cNvPr>
          <p:cNvGraphicFramePr>
            <a:graphicFrameLocks noGrp="1"/>
          </p:cNvGraphicFramePr>
          <p:nvPr>
            <p:extLst>
              <p:ext uri="{D42A27DB-BD31-4B8C-83A1-F6EECF244321}">
                <p14:modId xmlns:p14="http://schemas.microsoft.com/office/powerpoint/2010/main" val="2307577807"/>
              </p:ext>
            </p:extLst>
          </p:nvPr>
        </p:nvGraphicFramePr>
        <p:xfrm>
          <a:off x="4277004" y="2603500"/>
          <a:ext cx="3183694" cy="1877592"/>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2726950800"/>
                    </a:ext>
                  </a:extLst>
                </a:gridCol>
              </a:tblGrid>
              <a:tr h="1877592">
                <a:tc>
                  <a:txBody>
                    <a:bodyPr/>
                    <a:lstStyle/>
                    <a:p>
                      <a:pPr marL="0" algn="l" defTabSz="914400" rtl="0" eaLnBrk="1" latinLnBrk="0" hangingPunct="1"/>
                      <a:endParaRPr lang="en-US" altLang="zh-CN" sz="1400" kern="100" dirty="0">
                        <a:solidFill>
                          <a:schemeClr val="bg1"/>
                        </a:solidFill>
                        <a:effectLst/>
                        <a:latin typeface="+mn-lt"/>
                        <a:ea typeface="+mn-ea"/>
                        <a:cs typeface="+mn-cs"/>
                      </a:endParaRPr>
                    </a:p>
                    <a:p>
                      <a:pPr marL="0" algn="l" defTabSz="914400" rtl="0" eaLnBrk="1" latinLnBrk="0" hangingPunct="1"/>
                      <a:r>
                        <a:rPr lang="zh-CN" altLang="en-US" sz="1400" kern="100" dirty="0">
                          <a:solidFill>
                            <a:schemeClr val="bg1"/>
                          </a:solidFill>
                          <a:effectLst/>
                          <a:latin typeface="+mn-lt"/>
                          <a:ea typeface="+mn-ea"/>
                          <a:cs typeface="+mn-cs"/>
                        </a:rPr>
                        <a:t>名字：</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功能</a:t>
                      </a:r>
                    </a:p>
                    <a:p>
                      <a:pPr marL="0" algn="l" defTabSz="914400" rtl="0" eaLnBrk="1" latinLnBrk="0" hangingPunct="1"/>
                      <a:r>
                        <a:rPr lang="zh-CN" altLang="en-US" sz="1400" kern="100" dirty="0">
                          <a:solidFill>
                            <a:schemeClr val="bg1"/>
                          </a:solidFill>
                          <a:effectLst/>
                          <a:latin typeface="+mn-lt"/>
                          <a:ea typeface="+mn-ea"/>
                          <a:cs typeface="+mn-cs"/>
                        </a:rPr>
                        <a:t>别名：无</a:t>
                      </a:r>
                    </a:p>
                    <a:p>
                      <a:pPr marL="0" algn="l" defTabSz="914400" rtl="0" eaLnBrk="1" latinLnBrk="0" hangingPunct="1"/>
                      <a:r>
                        <a:rPr lang="zh-CN" altLang="en-US" sz="1400" kern="100" dirty="0">
                          <a:solidFill>
                            <a:schemeClr val="bg1"/>
                          </a:solidFill>
                          <a:effectLst/>
                          <a:latin typeface="+mn-lt"/>
                          <a:ea typeface="+mn-ea"/>
                          <a:cs typeface="+mn-cs"/>
                        </a:rPr>
                        <a:t>描述：记录了游戏中</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所具备的功能</a:t>
                      </a:r>
                    </a:p>
                    <a:p>
                      <a:pPr marL="0" algn="l" defTabSz="914400" rtl="0" eaLnBrk="1" latinLnBrk="0" hangingPunct="1"/>
                      <a:r>
                        <a:rPr lang="zh-CN" altLang="en-US" sz="1400" kern="100" dirty="0">
                          <a:solidFill>
                            <a:schemeClr val="bg1"/>
                          </a:solidFill>
                          <a:effectLst/>
                          <a:latin typeface="+mn-lt"/>
                          <a:ea typeface="+mn-ea"/>
                          <a:cs typeface="+mn-cs"/>
                        </a:rPr>
                        <a:t>定义：功能可以是分配任务、发送奖励等等</a:t>
                      </a:r>
                    </a:p>
                    <a:p>
                      <a:pPr marL="0" algn="l" defTabSz="914400" rtl="0" eaLnBrk="1" latinLnBrk="0" hangingPunct="1"/>
                      <a:r>
                        <a:rPr lang="zh-CN" altLang="en-US" sz="1400" kern="100" dirty="0">
                          <a:solidFill>
                            <a:schemeClr val="bg1"/>
                          </a:solidFill>
                          <a:effectLst/>
                          <a:latin typeface="+mn-lt"/>
                          <a:ea typeface="+mn-ea"/>
                          <a:cs typeface="+mn-cs"/>
                        </a:rPr>
                        <a:t>位置：</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表</a:t>
                      </a:r>
                    </a:p>
                  </a:txBody>
                  <a:tcPr marL="68580" marR="68580" marT="0" marB="0">
                    <a:solidFill>
                      <a:srgbClr val="D6CACC"/>
                    </a:solidFill>
                  </a:tcPr>
                </a:tc>
                <a:extLst>
                  <a:ext uri="{0D108BD9-81ED-4DB2-BD59-A6C34878D82A}">
                    <a16:rowId xmlns:a16="http://schemas.microsoft.com/office/drawing/2014/main" val="4215065930"/>
                  </a:ext>
                </a:extLst>
              </a:tr>
            </a:tbl>
          </a:graphicData>
        </a:graphic>
      </p:graphicFrame>
      <p:graphicFrame>
        <p:nvGraphicFramePr>
          <p:cNvPr id="22" name="表格 21">
            <a:extLst>
              <a:ext uri="{FF2B5EF4-FFF2-40B4-BE49-F238E27FC236}">
                <a16:creationId xmlns:a16="http://schemas.microsoft.com/office/drawing/2014/main" id="{46CF7104-F2A1-4978-B8F7-F5AA379B4201}"/>
              </a:ext>
            </a:extLst>
          </p:cNvPr>
          <p:cNvGraphicFramePr>
            <a:graphicFrameLocks noGrp="1"/>
          </p:cNvGraphicFramePr>
          <p:nvPr>
            <p:extLst>
              <p:ext uri="{D42A27DB-BD31-4B8C-83A1-F6EECF244321}">
                <p14:modId xmlns:p14="http://schemas.microsoft.com/office/powerpoint/2010/main" val="31633122"/>
              </p:ext>
            </p:extLst>
          </p:nvPr>
        </p:nvGraphicFramePr>
        <p:xfrm>
          <a:off x="8057219" y="2610933"/>
          <a:ext cx="3183694" cy="1877579"/>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1225779957"/>
                    </a:ext>
                  </a:extLst>
                </a:gridCol>
              </a:tblGrid>
              <a:tr h="1877579">
                <a:tc>
                  <a:txBody>
                    <a:bodyPr/>
                    <a:lstStyle/>
                    <a:p>
                      <a:pPr marL="0" algn="l" defTabSz="914400" rtl="0" eaLnBrk="1" latinLnBrk="0" hangingPunct="1"/>
                      <a:endParaRPr lang="en-US" altLang="zh-CN" sz="1400" kern="100" dirty="0">
                        <a:solidFill>
                          <a:schemeClr val="bg1"/>
                        </a:solidFill>
                        <a:effectLst/>
                        <a:latin typeface="+mn-lt"/>
                        <a:ea typeface="+mn-ea"/>
                        <a:cs typeface="+mn-cs"/>
                      </a:endParaRPr>
                    </a:p>
                    <a:p>
                      <a:pPr marL="0" algn="l" defTabSz="914400" rtl="0" eaLnBrk="1" latinLnBrk="0" hangingPunct="1"/>
                      <a:r>
                        <a:rPr lang="zh-CN" altLang="en-US" sz="1400" kern="100" dirty="0">
                          <a:solidFill>
                            <a:schemeClr val="bg1"/>
                          </a:solidFill>
                          <a:effectLst/>
                          <a:latin typeface="+mn-lt"/>
                          <a:ea typeface="+mn-ea"/>
                          <a:cs typeface="+mn-cs"/>
                        </a:rPr>
                        <a:t>名字：场景难度等级</a:t>
                      </a:r>
                    </a:p>
                    <a:p>
                      <a:pPr marL="0" algn="l" defTabSz="914400" rtl="0" eaLnBrk="1" latinLnBrk="0" hangingPunct="1"/>
                      <a:r>
                        <a:rPr lang="zh-CN" altLang="en-US" sz="1400" kern="100" dirty="0">
                          <a:solidFill>
                            <a:schemeClr val="bg1"/>
                          </a:solidFill>
                          <a:effectLst/>
                          <a:latin typeface="+mn-lt"/>
                          <a:ea typeface="+mn-ea"/>
                          <a:cs typeface="+mn-cs"/>
                        </a:rPr>
                        <a:t>别名：关卡难度</a:t>
                      </a:r>
                    </a:p>
                    <a:p>
                      <a:pPr marL="0" algn="l" defTabSz="914400" rtl="0" eaLnBrk="1" latinLnBrk="0" hangingPunct="1"/>
                      <a:r>
                        <a:rPr lang="zh-CN" altLang="en-US" sz="1400" kern="100" dirty="0">
                          <a:solidFill>
                            <a:schemeClr val="bg1"/>
                          </a:solidFill>
                          <a:effectLst/>
                          <a:latin typeface="+mn-lt"/>
                          <a:ea typeface="+mn-ea"/>
                          <a:cs typeface="+mn-cs"/>
                        </a:rPr>
                        <a:t>描述：表示了游戏关卡难度等级</a:t>
                      </a:r>
                    </a:p>
                    <a:p>
                      <a:pPr marL="0" algn="l" defTabSz="914400" rtl="0" eaLnBrk="1" latinLnBrk="0" hangingPunct="1"/>
                      <a:r>
                        <a:rPr lang="zh-CN" altLang="en-US" sz="1400" kern="100" dirty="0">
                          <a:solidFill>
                            <a:schemeClr val="bg1"/>
                          </a:solidFill>
                          <a:effectLst/>
                          <a:latin typeface="+mn-lt"/>
                          <a:ea typeface="+mn-ea"/>
                          <a:cs typeface="+mn-cs"/>
                        </a:rPr>
                        <a:t>定义：三个关卡可供选择：简单、一般、困难</a:t>
                      </a:r>
                    </a:p>
                    <a:p>
                      <a:pPr marL="0" algn="l" defTabSz="914400" rtl="0" eaLnBrk="1" latinLnBrk="0" hangingPunct="1"/>
                      <a:r>
                        <a:rPr lang="zh-CN" altLang="en-US" sz="1400" kern="100" dirty="0">
                          <a:solidFill>
                            <a:schemeClr val="bg1"/>
                          </a:solidFill>
                          <a:effectLst/>
                          <a:latin typeface="+mn-lt"/>
                          <a:ea typeface="+mn-ea"/>
                          <a:cs typeface="+mn-cs"/>
                        </a:rPr>
                        <a:t>位置：游戏场景表</a:t>
                      </a:r>
                    </a:p>
                  </a:txBody>
                  <a:tcPr marL="68580" marR="68580" marT="0" marB="0">
                    <a:solidFill>
                      <a:srgbClr val="9B97A6"/>
                    </a:solidFill>
                  </a:tcPr>
                </a:tc>
                <a:extLst>
                  <a:ext uri="{0D108BD9-81ED-4DB2-BD59-A6C34878D82A}">
                    <a16:rowId xmlns:a16="http://schemas.microsoft.com/office/drawing/2014/main" val="1823070963"/>
                  </a:ext>
                </a:extLst>
              </a:tr>
            </a:tbl>
          </a:graphicData>
        </a:graphic>
      </p:graphicFrame>
      <p:pic>
        <p:nvPicPr>
          <p:cNvPr id="2" name="图片 1">
            <a:extLst>
              <a:ext uri="{FF2B5EF4-FFF2-40B4-BE49-F238E27FC236}">
                <a16:creationId xmlns:a16="http://schemas.microsoft.com/office/drawing/2014/main" id="{BC0E098A-8E16-4FF2-8F6B-C118A8958887}"/>
              </a:ext>
            </a:extLst>
          </p:cNvPr>
          <p:cNvPicPr>
            <a:picLocks noChangeAspect="1"/>
          </p:cNvPicPr>
          <p:nvPr/>
        </p:nvPicPr>
        <p:blipFill>
          <a:blip r:embed="rId3"/>
          <a:stretch>
            <a:fillRect/>
          </a:stretch>
        </p:blipFill>
        <p:spPr>
          <a:xfrm>
            <a:off x="2220473" y="402013"/>
            <a:ext cx="7059447" cy="4797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C35BF6A-E7C3-4387-BC33-9CED6BD1CBBC}"/>
              </a:ext>
            </a:extLst>
          </p:cNvPr>
          <p:cNvPicPr>
            <a:picLocks noChangeAspect="1"/>
          </p:cNvPicPr>
          <p:nvPr/>
        </p:nvPicPr>
        <p:blipFill>
          <a:blip r:embed="rId2"/>
          <a:stretch>
            <a:fillRect/>
          </a:stretch>
        </p:blipFill>
        <p:spPr>
          <a:xfrm>
            <a:off x="904875" y="695325"/>
            <a:ext cx="10382250" cy="5467350"/>
          </a:xfrm>
          <a:prstGeom prst="rect">
            <a:avLst/>
          </a:prstGeom>
        </p:spPr>
      </p:pic>
      <p:sp>
        <p:nvSpPr>
          <p:cNvPr id="2" name="标题 1">
            <a:extLst>
              <a:ext uri="{FF2B5EF4-FFF2-40B4-BE49-F238E27FC236}">
                <a16:creationId xmlns:a16="http://schemas.microsoft.com/office/drawing/2014/main" id="{3EAF4287-D2B2-4396-8984-4275B70C3C9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FDFAF6C6-69AA-4CC8-AC7A-43075C3D71FF}"/>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40225343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8"/>
</p:tagLst>
</file>

<file path=ppt/tags/tag2.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Office 主题​​">
  <a:themeElements>
    <a:clrScheme name="自定义 785">
      <a:dk1>
        <a:sysClr val="windowText" lastClr="000000"/>
      </a:dk1>
      <a:lt1>
        <a:sysClr val="window" lastClr="FFFFFF"/>
      </a:lt1>
      <a:dk2>
        <a:srgbClr val="44546A"/>
      </a:dk2>
      <a:lt2>
        <a:srgbClr val="E7E6E6"/>
      </a:lt2>
      <a:accent1>
        <a:srgbClr val="FF6F19"/>
      </a:accent1>
      <a:accent2>
        <a:srgbClr val="262626"/>
      </a:accent2>
      <a:accent3>
        <a:srgbClr val="FF6F19"/>
      </a:accent3>
      <a:accent4>
        <a:srgbClr val="262626"/>
      </a:accent4>
      <a:accent5>
        <a:srgbClr val="FF6F19"/>
      </a:accent5>
      <a:accent6>
        <a:srgbClr val="262626"/>
      </a:accent6>
      <a:hlink>
        <a:srgbClr val="FF6F19"/>
      </a:hlink>
      <a:folHlink>
        <a:srgbClr val="262626"/>
      </a:folHlink>
    </a:clrScheme>
    <a:fontScheme name="r3xzq3j0">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3xzq3j0">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905</Words>
  <Application>Microsoft Office PowerPoint</Application>
  <PresentationFormat>宽屏</PresentationFormat>
  <Paragraphs>121</Paragraphs>
  <Slides>14</Slides>
  <Notes>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14</vt:i4>
      </vt:variant>
    </vt:vector>
  </HeadingPairs>
  <TitlesOfParts>
    <vt:vector size="22" baseType="lpstr">
      <vt:lpstr>等线</vt:lpstr>
      <vt:lpstr>黑体</vt:lpstr>
      <vt:lpstr>宋体</vt:lpstr>
      <vt:lpstr>字魂105号-简雅黑</vt:lpstr>
      <vt:lpstr>字魂59号-创粗黑</vt:lpstr>
      <vt:lpstr>Arial</vt:lpstr>
      <vt:lpstr>Office 主题​​</vt:lpstr>
      <vt:lpstr>Office 主题</vt:lpstr>
      <vt:lpstr>PowerPoint 演示文稿</vt:lpstr>
      <vt:lpstr>PowerPoint 演示文稿</vt:lpstr>
      <vt:lpstr>引言</vt:lpstr>
      <vt:lpstr>项目介绍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38</dc:title>
  <dc:creator>Administrator</dc:creator>
  <cp:lastModifiedBy>781287424@qq.com</cp:lastModifiedBy>
  <cp:revision>90</cp:revision>
  <dcterms:created xsi:type="dcterms:W3CDTF">2019-06-13T02:21:00Z</dcterms:created>
  <dcterms:modified xsi:type="dcterms:W3CDTF">2021-11-02T12:52:58Z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2052-11.1.0.9582</vt:lpwstr>
  </property>
</Properties>
</file>